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441d8692c3d4239" /><Relationship Type="http://schemas.openxmlformats.org/officeDocument/2006/relationships/extended-properties" Target="/docProps/app.xml" Id="R63b2bf3f85cb451c" /><Relationship Type="http://schemas.openxmlformats.org/officeDocument/2006/relationships/officeDocument" Target="/ppt/presentation.xml" Id="Rb7d9eebaa4f24808" /></Relationships>
</file>

<file path=ppt/presentation.xml><?xml version="1.0" encoding="utf-8"?>
<p:presentation xmlns:p="http://schemas.openxmlformats.org/presentationml/2006/main">
  <p:sldMasterIdLst>
    <p:sldMasterId xmlns:r="http://schemas.openxmlformats.org/officeDocument/2006/relationships" id="2147483648" r:id="Reb5cf9ab45b9418b"/>
  </p:sldMasterIdLst>
  <p:notesMasterIdLst>
    <p:notesMasterId xmlns:r="http://schemas.openxmlformats.org/officeDocument/2006/relationships" r:id="Ra6051b8ade3547e8"/>
  </p:notesMasterIdLst>
  <p:sldIdLst>
    <p:sldId xmlns:r="http://schemas.openxmlformats.org/officeDocument/2006/relationships" id="256" r:id="R46a36feb33554b7f"/>
    <p:sldId xmlns:r="http://schemas.openxmlformats.org/officeDocument/2006/relationships" id="257" r:id="Rea68919a875b4142"/>
    <p:sldId xmlns:r="http://schemas.openxmlformats.org/officeDocument/2006/relationships" id="258" r:id="R9f018aa603e24d62"/>
    <p:sldId xmlns:r="http://schemas.openxmlformats.org/officeDocument/2006/relationships" id="259" r:id="Rd9b5d70e832e49fb"/>
    <p:sldId xmlns:r="http://schemas.openxmlformats.org/officeDocument/2006/relationships" id="260" r:id="R0c32cd0f4264410d"/>
    <p:sldId xmlns:r="http://schemas.openxmlformats.org/officeDocument/2006/relationships" id="261" r:id="R4a6afc38e42c41a6"/>
    <p:sldId xmlns:r="http://schemas.openxmlformats.org/officeDocument/2006/relationships" id="262" r:id="R762d5449494d4608"/>
    <p:sldId xmlns:r="http://schemas.openxmlformats.org/officeDocument/2006/relationships" id="263" r:id="R672c719f5261475f"/>
    <p:sldId xmlns:r="http://schemas.openxmlformats.org/officeDocument/2006/relationships" id="264" r:id="R7ed5c6c0fec24c3d"/>
    <p:sldId xmlns:r="http://schemas.openxmlformats.org/officeDocument/2006/relationships" id="265" r:id="R22a22fa812c7472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01f964c3df84669" /><Relationship Type="http://schemas.openxmlformats.org/officeDocument/2006/relationships/slideMaster" Target="/ppt/slideMasters/slideMaster1.xml" Id="Reb5cf9ab45b9418b" /><Relationship Type="http://schemas.openxmlformats.org/officeDocument/2006/relationships/notesMaster" Target="/ppt/notesMasters/notesMaster1.xml" Id="Ra6051b8ade3547e8" /><Relationship Type="http://schemas.openxmlformats.org/officeDocument/2006/relationships/presProps" Target="/ppt/presProps.xml" Id="Rf85267ac9b114754" /><Relationship Type="http://schemas.openxmlformats.org/officeDocument/2006/relationships/tableStyles" Target="/ppt/tableStyles.xml" Id="R2edc001cace64774" /><Relationship Type="http://schemas.openxmlformats.org/officeDocument/2006/relationships/slide" Target="/ppt/slides/slide1.xml" Id="R46a36feb33554b7f" /><Relationship Type="http://schemas.openxmlformats.org/officeDocument/2006/relationships/slide" Target="/ppt/slides/slide2.xml" Id="Rea68919a875b4142" /><Relationship Type="http://schemas.openxmlformats.org/officeDocument/2006/relationships/slide" Target="/ppt/slides/slide3.xml" Id="R9f018aa603e24d62" /><Relationship Type="http://schemas.openxmlformats.org/officeDocument/2006/relationships/slide" Target="/ppt/slides/slide4.xml" Id="Rd9b5d70e832e49fb" /><Relationship Type="http://schemas.openxmlformats.org/officeDocument/2006/relationships/slide" Target="/ppt/slides/slide5.xml" Id="R0c32cd0f4264410d" /><Relationship Type="http://schemas.openxmlformats.org/officeDocument/2006/relationships/slide" Target="/ppt/slides/slide6.xml" Id="R4a6afc38e42c41a6" /><Relationship Type="http://schemas.openxmlformats.org/officeDocument/2006/relationships/slide" Target="/ppt/slides/slide7.xml" Id="R762d5449494d4608" /><Relationship Type="http://schemas.openxmlformats.org/officeDocument/2006/relationships/slide" Target="/ppt/slides/slide8.xml" Id="R672c719f5261475f" /><Relationship Type="http://schemas.openxmlformats.org/officeDocument/2006/relationships/slide" Target="/ppt/slides/slide9.xml" Id="R7ed5c6c0fec24c3d" /><Relationship Type="http://schemas.openxmlformats.org/officeDocument/2006/relationships/slide" Target="/ppt/slides/slide10.xml" Id="R22a22fa812c7472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ff295520a8249c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24a67f0b68840b6" /><Relationship Type="http://schemas.openxmlformats.org/officeDocument/2006/relationships/notesMaster" Target="/ppt/notesMasters/notesMaster1.xml" Id="Rf46002368b0a4ad3" /></Relationships>
</file>

<file path=ppt/notesSlides/_rels/notesSlide2.xml.rels>&#65279;<?xml version="1.0" encoding="utf-8"?><Relationships xmlns="http://schemas.openxmlformats.org/package/2006/relationships"><Relationship Type="http://schemas.openxmlformats.org/officeDocument/2006/relationships/slide" Target="/ppt/slides/slide2.xml" Id="R833921c2b29d49ec" /><Relationship Type="http://schemas.openxmlformats.org/officeDocument/2006/relationships/notesMaster" Target="/ppt/notesMasters/notesMaster1.xml" Id="Rf38dffce6f704003" /></Relationships>
</file>

<file path=ppt/notesSlides/_rels/notesSlide3.xml.rels>&#65279;<?xml version="1.0" encoding="utf-8"?><Relationships xmlns="http://schemas.openxmlformats.org/package/2006/relationships"><Relationship Type="http://schemas.openxmlformats.org/officeDocument/2006/relationships/slide" Target="/ppt/slides/slide3.xml" Id="Rc313ae6cc9044380" /><Relationship Type="http://schemas.openxmlformats.org/officeDocument/2006/relationships/notesMaster" Target="/ppt/notesMasters/notesMaster1.xml" Id="R863d5efb4247473e" /></Relationships>
</file>

<file path=ppt/notesSlides/_rels/notesSlide4.xml.rels>&#65279;<?xml version="1.0" encoding="utf-8"?><Relationships xmlns="http://schemas.openxmlformats.org/package/2006/relationships"><Relationship Type="http://schemas.openxmlformats.org/officeDocument/2006/relationships/slide" Target="/ppt/slides/slide4.xml" Id="R3bbf5362e9fc42db" /><Relationship Type="http://schemas.openxmlformats.org/officeDocument/2006/relationships/notesMaster" Target="/ppt/notesMasters/notesMaster1.xml" Id="R287580842d104398" /></Relationships>
</file>

<file path=ppt/notesSlides/_rels/notesSlide5.xml.rels>&#65279;<?xml version="1.0" encoding="utf-8"?><Relationships xmlns="http://schemas.openxmlformats.org/package/2006/relationships"><Relationship Type="http://schemas.openxmlformats.org/officeDocument/2006/relationships/slide" Target="/ppt/slides/slide5.xml" Id="Rb75b84c62a6249c5" /><Relationship Type="http://schemas.openxmlformats.org/officeDocument/2006/relationships/notesMaster" Target="/ppt/notesMasters/notesMaster1.xml" Id="R3ea9ec410bb44596" /></Relationships>
</file>

<file path=ppt/notesSlides/_rels/notesSlide6.xml.rels>&#65279;<?xml version="1.0" encoding="utf-8"?><Relationships xmlns="http://schemas.openxmlformats.org/package/2006/relationships"><Relationship Type="http://schemas.openxmlformats.org/officeDocument/2006/relationships/slide" Target="/ppt/slides/slide6.xml" Id="Rd203de21abd74b62" /><Relationship Type="http://schemas.openxmlformats.org/officeDocument/2006/relationships/notesMaster" Target="/ppt/notesMasters/notesMaster1.xml" Id="R7bfea80cc74b48a5" /></Relationships>
</file>

<file path=ppt/notesSlides/_rels/notesSlide7.xml.rels>&#65279;<?xml version="1.0" encoding="utf-8"?><Relationships xmlns="http://schemas.openxmlformats.org/package/2006/relationships"><Relationship Type="http://schemas.openxmlformats.org/officeDocument/2006/relationships/slide" Target="/ppt/slides/slide7.xml" Id="R5ca47c2fd5a54194" /><Relationship Type="http://schemas.openxmlformats.org/officeDocument/2006/relationships/notesMaster" Target="/ppt/notesMasters/notesMaster1.xml" Id="Rcb1527cd93cd44f7" /></Relationships>
</file>

<file path=ppt/notesSlides/_rels/notesSlide8.xml.rels>&#65279;<?xml version="1.0" encoding="utf-8"?><Relationships xmlns="http://schemas.openxmlformats.org/package/2006/relationships"><Relationship Type="http://schemas.openxmlformats.org/officeDocument/2006/relationships/slide" Target="/ppt/slides/slide8.xml" Id="Rd99101a15bd04aec" /><Relationship Type="http://schemas.openxmlformats.org/officeDocument/2006/relationships/notesMaster" Target="/ppt/notesMasters/notesMaster1.xml" Id="R29c5c22ebd584725" /></Relationships>
</file>

<file path=ppt/notesSlides/_rels/notesSlide9.xml.rels>&#65279;<?xml version="1.0" encoding="utf-8"?><Relationships xmlns="http://schemas.openxmlformats.org/package/2006/relationships"><Relationship Type="http://schemas.openxmlformats.org/officeDocument/2006/relationships/slide" Target="/ppt/slides/slide9.xml" Id="R46a235e4e23e4f0f" /><Relationship Type="http://schemas.openxmlformats.org/officeDocument/2006/relationships/notesMaster" Target="/ppt/notesMasters/notesMaster1.xml" Id="R15069b1fa8aa452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f5bc4d362944068" /><Relationship Type="http://schemas.openxmlformats.org/officeDocument/2006/relationships/notesMaster" Target="/ppt/notesMasters/notesMaster1.xml" Id="R125050b36788450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with the central framing: finding a vulnerability means searching for an attacker-controlled execution that violates a security property. The two readings study how language-model agents conduct this search at very different scales.</a:t>
            </a:r>
          </a:p>
          <a:p xmlns:a="http://schemas.openxmlformats.org/drawingml/2006/main">
            <a:r>
              <a:t/>
            </a:r>
          </a:p>
          <a:p xmlns:a="http://schemas.openxmlformats.org/drawingml/2006/main">
            <a:r>
              <a:t>Sources:</a:t>
            </a:r>
          </a:p>
          <a:p xmlns:a="http://schemas.openxmlformats.org/drawingml/2006/main">
            <a:r>
              <a:t>Anthropic, Assessing Claude Mythos Preview's Cybersecurity Capabilities (2026): https://www.anthropic.com/research/mythos-preview</a:t>
            </a:r>
          </a:p>
          <a:p xmlns:a="http://schemas.openxmlformats.org/drawingml/2006/main">
            <a:r>
              <a:t>Abramovich et al., EnIGMA (ICML 2025): https://proceedings.mlr.press/v267/abramovich25a.html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Emphasize the difference among bug, vulnerability, and exploit. Detection searches for a violating execution. Triage establishes attacker control and impact. Exploit construction tests whether mitigations block the path from primitive to security goal.</a:t>
            </a:r>
          </a:p>
          <a:p xmlns:a="http://schemas.openxmlformats.org/drawingml/2006/main">
            <a:r>
              <a:t/>
            </a:r>
          </a:p>
          <a:p xmlns:a="http://schemas.openxmlformats.org/drawingml/2006/main">
            <a:r>
              <a:t>Sources:</a:t>
            </a:r>
          </a:p>
          <a:p xmlns:a="http://schemas.openxmlformats.org/drawingml/2006/main">
            <a:r>
              <a:t>NIST Secure Software Development Framework SP 800-218: https://csrc.nist.gov/pubs/sp/800/218/final</a:t>
            </a:r>
          </a:p>
          <a:p xmlns:a="http://schemas.openxmlformats.org/drawingml/2006/main">
            <a:r>
              <a:t>MITRE CWE: https://cwe.mitre.org/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Walk left to right. The pipeline alternates between broad approximations and concrete execution. Humans still connect tool findings to system intent, exploitability, and patch correctness.</a:t>
            </a:r>
          </a:p>
          <a:p xmlns:a="http://schemas.openxmlformats.org/drawingml/2006/main">
            <a:r>
              <a:t/>
            </a:r>
          </a:p>
          <a:p xmlns:a="http://schemas.openxmlformats.org/drawingml/2006/main">
            <a:r>
              <a:t>Sources:</a:t>
            </a:r>
          </a:p>
          <a:p xmlns:a="http://schemas.openxmlformats.org/drawingml/2006/main">
            <a:r>
              <a:t>NIST SP 800-218 SSDF: https://csrc.nist.gov/pubs/sp/800/218/final</a:t>
            </a:r>
          </a:p>
          <a:p xmlns:a="http://schemas.openxmlformats.org/drawingml/2006/main">
            <a:r>
              <a:t>KLEE, OSDI 2008: https://www.usenix.org/legacy/event/osdi08/tech/full_papers/cadar/cadar.pdf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slide gives students the analysis vocabulary. Abstract interpretation computes a fixpoint over abstract states. Taint analysis tracks selected dependencies. Symbolic execution preserves path conditions but encounters path explosion and environment-modeling problems.</a:t>
            </a:r>
          </a:p>
          <a:p xmlns:a="http://schemas.openxmlformats.org/drawingml/2006/main">
            <a:r>
              <a:t/>
            </a:r>
          </a:p>
          <a:p xmlns:a="http://schemas.openxmlformats.org/drawingml/2006/main">
            <a:r>
              <a:t>Sources:</a:t>
            </a:r>
          </a:p>
          <a:p xmlns:a="http://schemas.openxmlformats.org/drawingml/2006/main">
            <a:r>
              <a:t>Cousot and Cousot, Abstract Interpretation, POPL 1977</a:t>
            </a:r>
          </a:p>
          <a:p xmlns:a="http://schemas.openxmlformats.org/drawingml/2006/main">
            <a:r>
              <a:t>Cadar et al., KLEE, OSDI 2008: https://www.usenix.org/legacy/event/osdi08/tech/full_papers/cadar/cadar.pdf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Frame fuzzing as an online optimization loop. Sanitizers make some memory-safety bugs easy to verify, but logic bugs rarely expose a universal crash oracle. Concolic execution adds constraints to jump across hard predicates.</a:t>
            </a:r>
          </a:p>
          <a:p xmlns:a="http://schemas.openxmlformats.org/drawingml/2006/main">
            <a:r>
              <a:t/>
            </a:r>
          </a:p>
          <a:p xmlns:a="http://schemas.openxmlformats.org/drawingml/2006/main">
            <a:r>
              <a:t>Sources:</a:t>
            </a:r>
          </a:p>
          <a:p xmlns:a="http://schemas.openxmlformats.org/drawingml/2006/main">
            <a:r>
              <a:t>LLVM AddressSanitizer documentation: https://clang.llvm.org/docs/AddressSanitizer.html</a:t>
            </a:r>
          </a:p>
          <a:p xmlns:a="http://schemas.openxmlformats.org/drawingml/2006/main">
            <a:r>
              <a:t>The Fuzzing Book: https://www.fuzzingbook.org/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central technical difficulty is not pattern recognition alone. A detector must choose where to search, create the right environment, interpret observations, recover from failed hypotheses, and establish a security-relevant consequence.</a:t>
            </a:r>
          </a:p>
          <a:p xmlns:a="http://schemas.openxmlformats.org/drawingml/2006/main">
            <a:r>
              <a:t/>
            </a:r>
          </a:p>
          <a:p xmlns:a="http://schemas.openxmlformats.org/drawingml/2006/main">
            <a:r>
              <a:t>Sources:</a:t>
            </a:r>
          </a:p>
          <a:p xmlns:a="http://schemas.openxmlformats.org/drawingml/2006/main">
            <a:r>
              <a:t>Anthropic Mythos report, sections on zero-day evaluation and logic vulnerabilities: https://www.anthropic.com/research/mythos-preview</a:t>
            </a:r>
          </a:p>
          <a:p xmlns:a="http://schemas.openxmlformats.org/drawingml/2006/main">
            <a:r>
              <a:t>EnIGMA, Sections 2 and 4: https://arxiv.org/html/2409.16165v3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loop is the bridge between the readings. Ask which component causes progress: model reasoning, interface design, verifier strength, parallel sampling, or budget. EnIGMA experimentally changes parts of the scaffold. Mythos mainly changes model capability and scale.</a:t>
            </a:r>
          </a:p>
          <a:p xmlns:a="http://schemas.openxmlformats.org/drawingml/2006/main">
            <a:r>
              <a:t/>
            </a:r>
          </a:p>
          <a:p xmlns:a="http://schemas.openxmlformats.org/drawingml/2006/main">
            <a:r>
              <a:t>Sources:</a:t>
            </a:r>
          </a:p>
          <a:p xmlns:a="http://schemas.openxmlformats.org/drawingml/2006/main">
            <a:r>
              <a:t>EnIGMA, agent architecture: https://arxiv.org/html/2409.16165v3#S2</a:t>
            </a:r>
          </a:p>
          <a:p xmlns:a="http://schemas.openxmlformats.org/drawingml/2006/main">
            <a:r>
              <a:t>Anthropic Mythos report, scaffold description: https://www.anthropic.com/research/mythos-preview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paper's deepest lesson is interface design. Nested, stateful REPLs are awkward for text agents, so EnIGMA exposes simple start, stop, step, continue, and send-line operations while preserving a parallel shell. Caveats: CTF tasks have exact flags, public tasks can leak into training, and first-run solved percentage hides partial progress.</a:t>
            </a:r>
          </a:p>
          <a:p xmlns:a="http://schemas.openxmlformats.org/drawingml/2006/main">
            <a:r>
              <a:t/>
            </a:r>
          </a:p>
          <a:p xmlns:a="http://schemas.openxmlformats.org/drawingml/2006/main">
            <a:r>
              <a:t>Sources:</a:t>
            </a:r>
          </a:p>
          <a:p xmlns:a="http://schemas.openxmlformats.org/drawingml/2006/main">
            <a:r>
              <a:t>Abramovich et al., EnIGMA, ICML 2025: https://proceedings.mlr.press/v267/abramovich25a.html</a:t>
            </a:r>
          </a:p>
          <a:p xmlns:a="http://schemas.openxmlformats.org/drawingml/2006/main">
            <a:r>
              <a:t>Current v3 full text and Tables 1-3: https://arxiv.org/html/2409.16165v3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OpenBSD SACK case to illustrate multi-step semantic reasoning: a missing range check combines with sequence-number wraparound and a list update to make an apparently impossible condition reachable. Use the FreeBSD NFS case to show exploitability analysis across protocol state, compiler protection, address randomization, and ROP size constraints.</a:t>
            </a:r>
          </a:p>
          <a:p xmlns:a="http://schemas.openxmlformats.org/drawingml/2006/main">
            <a:r>
              <a:t/>
            </a:r>
          </a:p>
          <a:p xmlns:a="http://schemas.openxmlformats.org/drawingml/2006/main">
            <a:r>
              <a:t>Sources:</a:t>
            </a:r>
          </a:p>
          <a:p xmlns:a="http://schemas.openxmlformats.org/drawingml/2006/main">
            <a:r>
              <a:t>Anthropic, Assessing Claude Mythos Preview's Cybersecurity Capabilities, Apr. 7 2026: https://www.anthropic.com/research/mythos-preview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End by assigning the burden of proof. Students should distinguish capability from scaffolding, discovery from memorization, crash finding from exploit construction, and benchmark performance from real-world operational usefulness.</a:t>
            </a:r>
          </a:p>
          <a:p xmlns:a="http://schemas.openxmlformats.org/drawingml/2006/main">
            <a:r>
              <a:t/>
            </a:r>
          </a:p>
          <a:p xmlns:a="http://schemas.openxmlformats.org/drawingml/2006/main">
            <a:r>
              <a:t>Sources:</a:t>
            </a:r>
          </a:p>
          <a:p xmlns:a="http://schemas.openxmlformats.org/drawingml/2006/main">
            <a:r>
              <a:t>EnIGMA: https://proceedings.mlr.press/v267/abramovich25a.html</a:t>
            </a:r>
          </a:p>
          <a:p xmlns:a="http://schemas.openxmlformats.org/drawingml/2006/main">
            <a:r>
              <a:t>Mythos Preview: https://www.anthropic.com/research/mythos-preview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6069ae388624e3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4dd8d45ea53401c" /><Relationship Type="http://schemas.openxmlformats.org/officeDocument/2006/relationships/slideLayout" Target="/ppt/slideLayouts/slideLayout1.xml" Id="R4057ceec3b31493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057ceec3b31493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1e567f1ae154314" /><Relationship Type="http://schemas.openxmlformats.org/officeDocument/2006/relationships/notesSlide" Target="/ppt/notesSlides/notesSlide1.xml" Id="R38f8163379c2467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387dcb5df0ba4fac" /><Relationship Type="http://schemas.openxmlformats.org/officeDocument/2006/relationships/notesSlide" Target="/ppt/notesSlides/notesSlide2.xml" Id="Ra49f6e34fd7c4f1d"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783e05d06c834423" /><Relationship Type="http://schemas.openxmlformats.org/officeDocument/2006/relationships/notesSlide" Target="/ppt/notesSlides/notesSlide3.xml" Id="R1394ff7668b949f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e9065b7331204903" /><Relationship Type="http://schemas.openxmlformats.org/officeDocument/2006/relationships/notesSlide" Target="/ppt/notesSlides/notesSlide4.xml" Id="Raf6d92aafd5d48d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165fe59595c4414" /><Relationship Type="http://schemas.openxmlformats.org/officeDocument/2006/relationships/notesSlide" Target="/ppt/notesSlides/notesSlide5.xml" Id="Ra6dceadf84e6417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09f5154e05e04298" /><Relationship Type="http://schemas.openxmlformats.org/officeDocument/2006/relationships/notesSlide" Target="/ppt/notesSlides/notesSlide6.xml" Id="Rd0543cb96b1c40b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80d0f69e3f542a5" /><Relationship Type="http://schemas.openxmlformats.org/officeDocument/2006/relationships/notesSlide" Target="/ppt/notesSlides/notesSlide7.xml" Id="Re4221a6cd93f4f64"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c2350c82afb4e30" /><Relationship Type="http://schemas.openxmlformats.org/officeDocument/2006/relationships/notesSlide" Target="/ppt/notesSlides/notesSlide8.xml" Id="R8353ee83abc74572"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2e85af3607064919" /><Relationship Type="http://schemas.openxmlformats.org/officeDocument/2006/relationships/notesSlide" Target="/ppt/notesSlides/notesSlide9.xml" Id="R623162862b7743d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a4e26e2eed0e45a7" /><Relationship Type="http://schemas.openxmlformats.org/officeDocument/2006/relationships/notesSlide" Target="/ppt/notesSlides/notesSlide10.xml" Id="R480007c0e0934914"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1B57358-6E05-4DE9-A891-BCAC8ED6DAAF}"/>
              </a:ext>
            </a:extLst>
          </p:cNvPr>
          <p:cNvSpPr>
            <a:spLocks xmlns:a="http://schemas.openxmlformats.org/drawingml/2006/main" noGrp="1"/>
          </p:cNvSpPr>
          <p:nvPr/>
        </p:nvSpPr>
        <p:spPr>
          <a:xfrm xmlns:a="http://schemas.openxmlformats.org/drawingml/2006/main">
            <a:off x="0" y="0"/>
            <a:ext cx="12192000" cy="133350"/>
          </a:xfrm>
          <a:prstGeom xmlns:a="http://schemas.openxmlformats.org/drawingml/2006/main" prst="rect">
            <a:avLst/>
          </a:prstGeom>
          <a:solidFill xmlns:a="http://schemas.openxmlformats.org/drawingml/2006/main">
            <a:srgbClr val="1677A6"/>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1DE8F4A-70C0-48D0-A366-17F45674E433}"/>
              </a:ext>
            </a:extLst>
          </p:cNvPr>
          <p:cNvSpPr>
            <a:spLocks xmlns:a="http://schemas.openxmlformats.org/drawingml/2006/main" noGrp="1"/>
          </p:cNvSpPr>
          <p:nvPr/>
        </p:nvSpPr>
        <p:spPr>
          <a:xfrm xmlns:a="http://schemas.openxmlformats.org/drawingml/2006/main">
            <a:off x="685800" y="1733550"/>
            <a:ext cx="1000125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3300" b="1">
                <a:solidFill>
                  <a:srgbClr val="071A2B"/>
                </a:solidFill>
                <a:latin typeface="DejaVu Sans"/>
                <a:ea typeface="DejaVu Sans"/>
                <a:cs typeface="DejaVu Sans"/>
              </a:defRPr>
            </a:pPr>
            <a:r>
              <a:rPr sz="3300" b="1">
                <a:solidFill>
                  <a:srgbClr val="071A2B"/>
                </a:solidFill>
                <a:latin typeface="DejaVu Sans"/>
                <a:ea typeface="DejaVu Sans"/>
                <a:cs typeface="DejaVu Sans"/>
              </a:rPr>
              <a:t>Vulnerability discovery</a:t>
            </a:r>
          </a:p>
          <a:p xmlns:a="http://schemas.openxmlformats.org/drawingml/2006/main">
            <a:pPr algn="l">
              <a:defRPr sz="3300" b="1">
                <a:solidFill>
                  <a:srgbClr val="071A2B"/>
                </a:solidFill>
                <a:latin typeface="DejaVu Sans"/>
                <a:ea typeface="DejaVu Sans"/>
                <a:cs typeface="DejaVu Sans"/>
              </a:defRPr>
            </a:pPr>
            <a:r>
              <a:rPr sz="3300" b="1">
                <a:solidFill>
                  <a:srgbClr val="071A2B"/>
                </a:solidFill>
                <a:latin typeface="DejaVu Sans"/>
                <a:ea typeface="DejaVu Sans"/>
                <a:cs typeface="DejaVu Sans"/>
              </a:rPr>
              <a:t>as an agentic search problem</a:t>
            </a:r>
          </a:p>
        </p:txBody>
      </p:sp>
      <p:sp>
        <p:nvSpPr>
          <p:cNvPr id="3" name="">
            <a:extLst xmlns:a="http://schemas.openxmlformats.org/drawingml/2006/main">
              <a:ext uri="{FF2B5EF4-FFF2-40B4-BE49-F238E27FC236}">
                <a16:creationId xmlns:a16="http://schemas.microsoft.com/office/drawing/2014/main" id="{515E29B4-CA44-40DA-ADC8-A63898A9109A}"/>
              </a:ext>
            </a:extLst>
          </p:cNvPr>
          <p:cNvSpPr>
            <a:spLocks xmlns:a="http://schemas.openxmlformats.org/drawingml/2006/main" noGrp="1"/>
          </p:cNvSpPr>
          <p:nvPr/>
        </p:nvSpPr>
        <p:spPr>
          <a:xfrm xmlns:a="http://schemas.openxmlformats.org/drawingml/2006/main">
            <a:off x="704850" y="3219450"/>
            <a:ext cx="9334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725" b="0">
                <a:solidFill>
                  <a:srgbClr val="647383"/>
                </a:solidFill>
                <a:latin typeface="DejaVu Sans"/>
                <a:ea typeface="DejaVu Sans"/>
                <a:cs typeface="DejaVu Sans"/>
              </a:defRPr>
            </a:pPr>
            <a:r>
              <a:rPr sz="1725" b="0">
                <a:solidFill>
                  <a:srgbClr val="647383"/>
                </a:solidFill>
                <a:latin typeface="DejaVu Sans"/>
                <a:ea typeface="DejaVu Sans"/>
                <a:cs typeface="DejaVu Sans"/>
              </a:rPr>
              <a:t>Technical context for EnIGMA and Claude Mythos Preview</a:t>
            </a:r>
          </a:p>
        </p:txBody>
      </p:sp>
      <p:sp>
        <p:nvSpPr>
          <p:cNvPr id="4" name="">
            <a:extLst xmlns:a="http://schemas.openxmlformats.org/drawingml/2006/main">
              <a:ext uri="{FF2B5EF4-FFF2-40B4-BE49-F238E27FC236}">
                <a16:creationId xmlns:a16="http://schemas.microsoft.com/office/drawing/2014/main" id="{1154540E-F74B-4086-9FDF-A44C2DF0D158}"/>
              </a:ext>
            </a:extLst>
          </p:cNvPr>
          <p:cNvSpPr>
            <a:spLocks xmlns:a="http://schemas.openxmlformats.org/drawingml/2006/main" noGrp="1"/>
          </p:cNvSpPr>
          <p:nvPr/>
        </p:nvSpPr>
        <p:spPr>
          <a:xfrm xmlns:a="http://schemas.openxmlformats.org/drawingml/2006/main">
            <a:off x="704850" y="4191000"/>
            <a:ext cx="3048000" cy="28575"/>
          </a:xfrm>
          <a:prstGeom xmlns:a="http://schemas.openxmlformats.org/drawingml/2006/main" prst="rect">
            <a:avLst/>
          </a:prstGeom>
          <a:solidFill xmlns:a="http://schemas.openxmlformats.org/drawingml/2006/main">
            <a:srgbClr val="1677A6"/>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438BC666-32D1-43C0-9375-7B84F0CA4629}"/>
              </a:ext>
            </a:extLst>
          </p:cNvPr>
          <p:cNvSpPr>
            <a:spLocks xmlns:a="http://schemas.openxmlformats.org/drawingml/2006/main" noGrp="1"/>
          </p:cNvSpPr>
          <p:nvPr/>
        </p:nvSpPr>
        <p:spPr>
          <a:xfrm xmlns:a="http://schemas.openxmlformats.org/drawingml/2006/main">
            <a:off x="704850" y="58102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5714"/>
          </a:bodyPr>
          <a:lstStyle xmlns:a="http://schemas.openxmlformats.org/drawingml/2006/main"/>
          <a:p xmlns:a="http://schemas.openxmlformats.org/drawingml/2006/main">
            <a:pPr algn="l">
              <a:defRPr sz="1050" b="0">
                <a:solidFill>
                  <a:srgbClr val="647383"/>
                </a:solidFill>
                <a:latin typeface="DejaVu Sans"/>
                <a:ea typeface="DejaVu Sans"/>
                <a:cs typeface="DejaVu Sans"/>
              </a:defRPr>
            </a:pPr>
            <a:r>
              <a:rPr sz="1050" b="0">
                <a:solidFill>
                  <a:srgbClr val="647383"/>
                </a:solidFill>
                <a:latin typeface="DejaVu Sans"/>
                <a:ea typeface="DejaVu Sans"/>
                <a:cs typeface="DejaVu Sans"/>
              </a:rPr>
              <a:t>Advanced Security Topics  ·  Fall 2026</a:t>
            </a:r>
          </a:p>
        </p:txBody>
      </p:sp>
    </p:spTree>
    <p:extLst>
      <p:ext uri="{BB962C8B-B14F-4D97-AF65-F5344CB8AC3E}">
        <p14:creationId xmlns:p14="http://schemas.microsoft.com/office/powerpoint/2010/main" val="898429366"/>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80D8286-F31D-41D0-BE19-9528516873CB}"/>
              </a:ext>
            </a:extLst>
          </p:cNvPr>
          <p:cNvSpPr>
            <a:spLocks xmlns:a="http://schemas.openxmlformats.org/drawingml/2006/main" noGrp="1"/>
          </p:cNvSpPr>
          <p:nvPr/>
        </p:nvSpPr>
        <p:spPr>
          <a:xfrm xmlns:a="http://schemas.openxmlformats.org/drawingml/2006/main">
            <a:off x="0" y="0"/>
            <a:ext cx="12192000" cy="133350"/>
          </a:xfrm>
          <a:prstGeom xmlns:a="http://schemas.openxmlformats.org/drawingml/2006/main" prst="rect">
            <a:avLst/>
          </a:prstGeom>
          <a:solidFill xmlns:a="http://schemas.openxmlformats.org/drawingml/2006/main">
            <a:srgbClr val="1677A6"/>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88E5178-4394-4783-A47E-875F820D51BB}"/>
              </a:ext>
            </a:extLst>
          </p:cNvPr>
          <p:cNvSpPr>
            <a:spLocks xmlns:a="http://schemas.openxmlformats.org/drawingml/2006/main" noGrp="1"/>
          </p:cNvSpPr>
          <p:nvPr/>
        </p:nvSpPr>
        <p:spPr>
          <a:xfrm xmlns:a="http://schemas.openxmlformats.org/drawingml/2006/main">
            <a:off x="666750" y="323850"/>
            <a:ext cx="428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1667"/>
          </a:bodyPr>
          <a:lstStyle xmlns:a="http://schemas.openxmlformats.org/drawingml/2006/main"/>
          <a:p xmlns:a="http://schemas.openxmlformats.org/drawingml/2006/main">
            <a:pPr algn="l">
              <a:defRPr sz="1050" b="1">
                <a:solidFill>
                  <a:srgbClr val="1677A6"/>
                </a:solidFill>
                <a:latin typeface="DejaVu Sans"/>
                <a:ea typeface="DejaVu Sans"/>
                <a:cs typeface="DejaVu Sans"/>
              </a:defRPr>
            </a:pPr>
            <a:r>
              <a:rPr sz="1050" b="1">
                <a:solidFill>
                  <a:srgbClr val="1677A6"/>
                </a:solidFill>
                <a:latin typeface="DejaVu Sans"/>
                <a:ea typeface="DejaVu Sans"/>
                <a:cs typeface="DejaVu Sans"/>
              </a:rPr>
              <a:t>WHY IT MATTERS</a:t>
            </a:r>
          </a:p>
        </p:txBody>
      </p:sp>
      <p:sp>
        <p:nvSpPr>
          <p:cNvPr id="3" name="">
            <a:extLst xmlns:a="http://schemas.openxmlformats.org/drawingml/2006/main">
              <a:ext uri="{FF2B5EF4-FFF2-40B4-BE49-F238E27FC236}">
                <a16:creationId xmlns:a16="http://schemas.microsoft.com/office/drawing/2014/main" id="{488AE285-62F4-492B-87A9-B1E421C96274}"/>
              </a:ext>
            </a:extLst>
          </p:cNvPr>
          <p:cNvSpPr>
            <a:spLocks xmlns:a="http://schemas.openxmlformats.org/drawingml/2006/main" noGrp="1"/>
          </p:cNvSpPr>
          <p:nvPr/>
        </p:nvSpPr>
        <p:spPr>
          <a:xfrm xmlns:a="http://schemas.openxmlformats.org/drawingml/2006/main">
            <a:off x="666750" y="59055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550" b="1">
                <a:solidFill>
                  <a:srgbClr val="071A2B"/>
                </a:solidFill>
                <a:latin typeface="DejaVu Sans"/>
                <a:ea typeface="DejaVu Sans"/>
                <a:cs typeface="DejaVu Sans"/>
              </a:defRPr>
            </a:pPr>
            <a:r>
              <a:rPr sz="2550" b="1">
                <a:solidFill>
                  <a:srgbClr val="071A2B"/>
                </a:solidFill>
                <a:latin typeface="DejaVu Sans"/>
                <a:ea typeface="DejaVu Sans"/>
                <a:cs typeface="DejaVu Sans"/>
              </a:rPr>
              <a:t>Vulnerability discovery is a reachability problem</a:t>
            </a:r>
          </a:p>
        </p:txBody>
      </p:sp>
      <p:sp>
        <p:nvSpPr>
          <p:cNvPr id="4" name="">
            <a:extLst xmlns:a="http://schemas.openxmlformats.org/drawingml/2006/main">
              <a:ext uri="{FF2B5EF4-FFF2-40B4-BE49-F238E27FC236}">
                <a16:creationId xmlns:a16="http://schemas.microsoft.com/office/drawing/2014/main" id="{3B551FF4-AEF4-4A70-9FF8-B6EBEFA27A26}"/>
              </a:ext>
            </a:extLst>
          </p:cNvPr>
          <p:cNvSpPr>
            <a:spLocks xmlns:a="http://schemas.openxmlformats.org/drawingml/2006/main" noGrp="1"/>
          </p:cNvSpPr>
          <p:nvPr/>
        </p:nvSpPr>
        <p:spPr>
          <a:xfrm xmlns:a="http://schemas.openxmlformats.org/drawingml/2006/main">
            <a:off x="666750" y="6429375"/>
            <a:ext cx="10858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0000"/>
          </a:bodyPr>
          <a:lstStyle xmlns:a="http://schemas.openxmlformats.org/drawingml/2006/main"/>
          <a:p xmlns:a="http://schemas.openxmlformats.org/drawingml/2006/main">
            <a:pPr algn="l">
              <a:defRPr sz="750" b="0">
                <a:solidFill>
                  <a:srgbClr val="647383"/>
                </a:solidFill>
                <a:latin typeface="DejaVu Sans"/>
                <a:ea typeface="DejaVu Sans"/>
                <a:cs typeface="DejaVu Sans"/>
              </a:defRPr>
            </a:pPr>
            <a:r>
              <a:rPr sz="750" b="0">
                <a:solidFill>
                  <a:srgbClr val="647383"/>
                </a:solidFill>
                <a:latin typeface="DejaVu Sans"/>
                <a:ea typeface="DejaVu Sans"/>
                <a:cs typeface="DejaVu Sans"/>
              </a:rPr>
              <a:t>ADVANCED SECURITY TOPICS  ·  FALL 2026</a:t>
            </a:r>
          </a:p>
        </p:txBody>
      </p:sp>
      <p:sp>
        <p:nvSpPr>
          <p:cNvPr id="5" name="">
            <a:extLst xmlns:a="http://schemas.openxmlformats.org/drawingml/2006/main">
              <a:ext uri="{FF2B5EF4-FFF2-40B4-BE49-F238E27FC236}">
                <a16:creationId xmlns:a16="http://schemas.microsoft.com/office/drawing/2014/main" id="{1F4D21AB-CEF7-4CBA-A218-30F644971E0F}"/>
              </a:ext>
            </a:extLst>
          </p:cNvPr>
          <p:cNvSpPr>
            <a:spLocks xmlns:a="http://schemas.openxmlformats.org/drawingml/2006/main" noGrp="1"/>
          </p:cNvSpPr>
          <p:nvPr/>
        </p:nvSpPr>
        <p:spPr>
          <a:xfrm xmlns:a="http://schemas.openxmlformats.org/drawingml/2006/main">
            <a:off x="781050" y="1619250"/>
            <a:ext cx="2171700" cy="1000125"/>
          </a:xfrm>
          <a:prstGeom xmlns:a="http://schemas.openxmlformats.org/drawingml/2006/main" prst="rect">
            <a:avLst/>
          </a:prstGeom>
          <a:solidFill xmlns:a="http://schemas.openxmlformats.org/drawingml/2006/main">
            <a:srgbClr val="F3F6F8"/>
          </a:solidFill>
          <a:ln xmlns:a="http://schemas.openxmlformats.org/drawingml/2006/main" w="9525">
            <a:solidFill>
              <a:srgbClr val="D7E0E6"/>
            </a:solidFill>
          </a:ln>
        </p:spPr>
        <p:txBody>
          <a:bodyPr xmlns:a="http://schemas.openxmlformats.org/drawingml/2006/main" anchor="ctr">
            <a:normAutofit fontScale="100000"/>
          </a:bodyPr>
          <a:lstStyle xmlns:a="http://schemas.openxmlformats.org/drawingml/2006/main"/>
          <a:p xmlns:a="http://schemas.openxmlformats.org/drawingml/2006/main">
            <a:pPr algn="ctr">
              <a:defRPr sz="1650" b="1">
                <a:solidFill>
                  <a:srgbClr val="152331"/>
                </a:solidFill>
                <a:latin typeface="DejaVu Sans"/>
                <a:ea typeface="DejaVu Sans"/>
                <a:cs typeface="DejaVu Sans"/>
              </a:defRPr>
            </a:pPr>
            <a:r>
              <a:rPr sz="1650" b="1">
                <a:solidFill>
                  <a:srgbClr val="152331"/>
                </a:solidFill>
                <a:latin typeface="DejaVu Sans"/>
                <a:ea typeface="DejaVu Sans"/>
                <a:cs typeface="DejaVu Sans"/>
              </a:rPr>
              <a:t>Attacker input</a:t>
            </a:r>
          </a:p>
          <a:p xmlns:a="http://schemas.openxmlformats.org/drawingml/2006/main">
            <a:pPr algn="ctr">
              <a:defRPr sz="1650" b="1">
                <a:solidFill>
                  <a:srgbClr val="152331"/>
                </a:solidFill>
                <a:latin typeface="DejaVu Sans"/>
                <a:ea typeface="DejaVu Sans"/>
                <a:cs typeface="DejaVu Sans"/>
              </a:defRPr>
            </a:pPr>
            <a:r>
              <a:rPr sz="1650" b="1">
                <a:solidFill>
                  <a:srgbClr val="152331"/>
                </a:solidFill>
                <a:latin typeface="DejaVu Sans"/>
                <a:ea typeface="DejaVu Sans"/>
                <a:cs typeface="DejaVu Sans"/>
              </a:rPr>
              <a:t>x</a:t>
            </a:r>
          </a:p>
        </p:txBody>
      </p:sp>
      <p:sp>
        <p:nvSpPr>
          <p:cNvPr id="6" name="">
            <a:extLst xmlns:a="http://schemas.openxmlformats.org/drawingml/2006/main">
              <a:ext uri="{FF2B5EF4-FFF2-40B4-BE49-F238E27FC236}">
                <a16:creationId xmlns:a16="http://schemas.microsoft.com/office/drawing/2014/main" id="{9912C99D-9502-4159-86C4-4ED1FB377B04}"/>
              </a:ext>
            </a:extLst>
          </p:cNvPr>
          <p:cNvSpPr>
            <a:spLocks xmlns:a="http://schemas.openxmlformats.org/drawingml/2006/main" noGrp="1"/>
          </p:cNvSpPr>
          <p:nvPr/>
        </p:nvSpPr>
        <p:spPr>
          <a:xfrm xmlns:a="http://schemas.openxmlformats.org/drawingml/2006/main">
            <a:off x="3590925" y="1619250"/>
            <a:ext cx="2171700" cy="1000125"/>
          </a:xfrm>
          <a:prstGeom xmlns:a="http://schemas.openxmlformats.org/drawingml/2006/main" prst="rect">
            <a:avLst/>
          </a:prstGeom>
          <a:solidFill xmlns:a="http://schemas.openxmlformats.org/drawingml/2006/main">
            <a:srgbClr val="DDEFF5"/>
          </a:solidFill>
          <a:ln xmlns:a="http://schemas.openxmlformats.org/drawingml/2006/main" w="9525">
            <a:solidFill>
              <a:srgbClr val="55B9D3"/>
            </a:solidFill>
          </a:ln>
        </p:spPr>
        <p:txBody>
          <a:bodyPr xmlns:a="http://schemas.openxmlformats.org/drawingml/2006/main" anchor="ctr">
            <a:normAutofit fontScale="100000"/>
          </a:bodyPr>
          <a:lstStyle xmlns:a="http://schemas.openxmlformats.org/drawingml/2006/main"/>
          <a:p xmlns:a="http://schemas.openxmlformats.org/drawingml/2006/main">
            <a:pPr algn="ctr">
              <a:defRPr sz="1650" b="1">
                <a:solidFill>
                  <a:srgbClr val="152331"/>
                </a:solidFill>
                <a:latin typeface="DejaVu Sans"/>
                <a:ea typeface="DejaVu Sans"/>
                <a:cs typeface="DejaVu Sans"/>
              </a:defRPr>
            </a:pPr>
            <a:r>
              <a:rPr sz="1650" b="1">
                <a:solidFill>
                  <a:srgbClr val="152331"/>
                </a:solidFill>
                <a:latin typeface="DejaVu Sans"/>
                <a:ea typeface="DejaVu Sans"/>
                <a:cs typeface="DejaVu Sans"/>
              </a:rPr>
              <a:t>Program transition</a:t>
            </a:r>
          </a:p>
          <a:p xmlns:a="http://schemas.openxmlformats.org/drawingml/2006/main">
            <a:pPr algn="ctr">
              <a:defRPr sz="1650" b="1">
                <a:solidFill>
                  <a:srgbClr val="152331"/>
                </a:solidFill>
                <a:latin typeface="DejaVu Sans"/>
                <a:ea typeface="DejaVu Sans"/>
                <a:cs typeface="DejaVu Sans"/>
              </a:defRPr>
            </a:pPr>
            <a:r>
              <a:rPr sz="1650" b="1">
                <a:solidFill>
                  <a:srgbClr val="152331"/>
                </a:solidFill>
                <a:latin typeface="DejaVu Sans"/>
                <a:ea typeface="DejaVu Sans"/>
                <a:cs typeface="DejaVu Sans"/>
              </a:rPr>
              <a:t>s' = P(s, x)</a:t>
            </a:r>
          </a:p>
        </p:txBody>
      </p:sp>
      <p:sp>
        <p:nvSpPr>
          <p:cNvPr id="7" name="">
            <a:extLst xmlns:a="http://schemas.openxmlformats.org/drawingml/2006/main">
              <a:ext uri="{FF2B5EF4-FFF2-40B4-BE49-F238E27FC236}">
                <a16:creationId xmlns:a16="http://schemas.microsoft.com/office/drawing/2014/main" id="{61E3E4CC-365F-495B-A313-B33AC71D5C20}"/>
              </a:ext>
            </a:extLst>
          </p:cNvPr>
          <p:cNvSpPr>
            <a:spLocks xmlns:a="http://schemas.openxmlformats.org/drawingml/2006/main" noGrp="1"/>
          </p:cNvSpPr>
          <p:nvPr/>
        </p:nvSpPr>
        <p:spPr>
          <a:xfrm xmlns:a="http://schemas.openxmlformats.org/drawingml/2006/main">
            <a:off x="6400800" y="1619250"/>
            <a:ext cx="2171700" cy="1000125"/>
          </a:xfrm>
          <a:prstGeom xmlns:a="http://schemas.openxmlformats.org/drawingml/2006/main" prst="rect">
            <a:avLst/>
          </a:prstGeom>
          <a:solidFill xmlns:a="http://schemas.openxmlformats.org/drawingml/2006/main">
            <a:srgbClr val="F3F6F8"/>
          </a:solidFill>
          <a:ln xmlns:a="http://schemas.openxmlformats.org/drawingml/2006/main" w="9525">
            <a:solidFill>
              <a:srgbClr val="D7E0E6"/>
            </a:solidFill>
          </a:ln>
        </p:spPr>
        <p:txBody>
          <a:bodyPr xmlns:a="http://schemas.openxmlformats.org/drawingml/2006/main" anchor="ctr">
            <a:normAutofit fontScale="100000"/>
          </a:bodyPr>
          <a:lstStyle xmlns:a="http://schemas.openxmlformats.org/drawingml/2006/main"/>
          <a:p xmlns:a="http://schemas.openxmlformats.org/drawingml/2006/main">
            <a:pPr algn="ctr">
              <a:defRPr sz="1650" b="1">
                <a:solidFill>
                  <a:srgbClr val="152331"/>
                </a:solidFill>
                <a:latin typeface="DejaVu Sans"/>
                <a:ea typeface="DejaVu Sans"/>
                <a:cs typeface="DejaVu Sans"/>
              </a:defRPr>
            </a:pPr>
            <a:r>
              <a:rPr sz="1650" b="1">
                <a:solidFill>
                  <a:srgbClr val="152331"/>
                </a:solidFill>
                <a:latin typeface="DejaVu Sans"/>
                <a:ea typeface="DejaVu Sans"/>
                <a:cs typeface="DejaVu Sans"/>
              </a:rPr>
              <a:t>Security property</a:t>
            </a:r>
          </a:p>
          <a:p xmlns:a="http://schemas.openxmlformats.org/drawingml/2006/main">
            <a:pPr algn="ctr">
              <a:defRPr sz="1650" b="1">
                <a:solidFill>
                  <a:srgbClr val="152331"/>
                </a:solidFill>
                <a:latin typeface="DejaVu Sans"/>
                <a:ea typeface="DejaVu Sans"/>
                <a:cs typeface="DejaVu Sans"/>
              </a:defRPr>
            </a:pPr>
            <a:r>
              <a:rPr sz="1650" b="1">
                <a:solidFill>
                  <a:srgbClr val="152331"/>
                </a:solidFill>
                <a:latin typeface="DejaVu Sans"/>
                <a:ea typeface="DejaVu Sans"/>
                <a:cs typeface="DejaVu Sans"/>
              </a:rPr>
              <a:t>φ(s')</a:t>
            </a:r>
          </a:p>
        </p:txBody>
      </p:sp>
      <p:sp>
        <p:nvSpPr>
          <p:cNvPr id="8" name="">
            <a:extLst xmlns:a="http://schemas.openxmlformats.org/drawingml/2006/main">
              <a:ext uri="{FF2B5EF4-FFF2-40B4-BE49-F238E27FC236}">
                <a16:creationId xmlns:a16="http://schemas.microsoft.com/office/drawing/2014/main" id="{AFC28219-A974-40C9-97CB-0F58CF667423}"/>
              </a:ext>
            </a:extLst>
          </p:cNvPr>
          <p:cNvSpPr>
            <a:spLocks xmlns:a="http://schemas.openxmlformats.org/drawingml/2006/main" noGrp="1"/>
          </p:cNvSpPr>
          <p:nvPr/>
        </p:nvSpPr>
        <p:spPr>
          <a:xfrm xmlns:a="http://schemas.openxmlformats.org/drawingml/2006/main">
            <a:off x="9210675" y="1619250"/>
            <a:ext cx="2171700" cy="1000125"/>
          </a:xfrm>
          <a:prstGeom xmlns:a="http://schemas.openxmlformats.org/drawingml/2006/main" prst="rect">
            <a:avLst/>
          </a:prstGeom>
          <a:solidFill xmlns:a="http://schemas.openxmlformats.org/drawingml/2006/main">
            <a:srgbClr val="FCE8E8"/>
          </a:solidFill>
          <a:ln xmlns:a="http://schemas.openxmlformats.org/drawingml/2006/main" w="19050">
            <a:solidFill>
              <a:srgbClr val="D65252"/>
            </a:solidFill>
          </a:ln>
        </p:spPr>
        <p:txBody>
          <a:bodyPr xmlns:a="http://schemas.openxmlformats.org/drawingml/2006/main" anchor="ctr">
            <a:normAutofit fontScale="100000"/>
          </a:bodyPr>
          <a:lstStyle xmlns:a="http://schemas.openxmlformats.org/drawingml/2006/main"/>
          <a:p xmlns:a="http://schemas.openxmlformats.org/drawingml/2006/main">
            <a:pPr algn="ctr">
              <a:defRPr sz="1650" b="1">
                <a:solidFill>
                  <a:srgbClr val="D65252"/>
                </a:solidFill>
                <a:latin typeface="DejaVu Sans"/>
                <a:ea typeface="DejaVu Sans"/>
                <a:cs typeface="DejaVu Sans"/>
              </a:defRPr>
            </a:pPr>
            <a:r>
              <a:rPr sz="1650" b="1">
                <a:solidFill>
                  <a:srgbClr val="D65252"/>
                </a:solidFill>
                <a:latin typeface="DejaVu Sans"/>
                <a:ea typeface="DejaVu Sans"/>
                <a:cs typeface="DejaVu Sans"/>
              </a:rPr>
              <a:t>Counterexample</a:t>
            </a:r>
          </a:p>
          <a:p xmlns:a="http://schemas.openxmlformats.org/drawingml/2006/main">
            <a:pPr algn="ctr">
              <a:defRPr sz="1650" b="1">
                <a:solidFill>
                  <a:srgbClr val="D65252"/>
                </a:solidFill>
                <a:latin typeface="DejaVu Sans"/>
                <a:ea typeface="DejaVu Sans"/>
                <a:cs typeface="DejaVu Sans"/>
              </a:defRPr>
            </a:pPr>
            <a:r>
              <a:rPr sz="1650" b="1">
                <a:solidFill>
                  <a:srgbClr val="D65252"/>
                </a:solidFill>
                <a:latin typeface="DejaVu Sans"/>
                <a:ea typeface="DejaVu Sans"/>
                <a:cs typeface="DejaVu Sans"/>
              </a:rPr>
              <a:t>¬φ(s')</a:t>
            </a:r>
          </a:p>
        </p:txBody>
      </p:sp>
      <p:sp>
        <p:nvSpPr>
          <p:cNvPr id="9" name="">
            <a:extLst xmlns:a="http://schemas.openxmlformats.org/drawingml/2006/main">
              <a:ext uri="{FF2B5EF4-FFF2-40B4-BE49-F238E27FC236}">
                <a16:creationId xmlns:a16="http://schemas.microsoft.com/office/drawing/2014/main" id="{62B451D4-4FA9-45E6-8117-38259C60F570}"/>
              </a:ext>
            </a:extLst>
          </p:cNvPr>
          <p:cNvSpPr>
            <a:spLocks xmlns:a="http://schemas.openxmlformats.org/drawingml/2006/main" noGrp="1"/>
          </p:cNvSpPr>
          <p:nvPr/>
        </p:nvSpPr>
        <p:spPr>
          <a:xfrm xmlns:a="http://schemas.openxmlformats.org/drawingml/2006/main">
            <a:off x="2952750" y="2105025"/>
            <a:ext cx="638175" cy="38100"/>
          </a:xfrm>
          <a:prstGeom xmlns:a="http://schemas.openxmlformats.org/drawingml/2006/main" prst="rect">
            <a:avLst/>
          </a:prstGeom>
          <a:solidFill xmlns:a="http://schemas.openxmlformats.org/drawingml/2006/main">
            <a:srgbClr val="1677A6"/>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D3886031-4B9B-4E95-90E9-C0BBB02BC803}"/>
              </a:ext>
            </a:extLst>
          </p:cNvPr>
          <p:cNvSpPr>
            <a:spLocks xmlns:a="http://schemas.openxmlformats.org/drawingml/2006/main" noGrp="1"/>
          </p:cNvSpPr>
          <p:nvPr/>
        </p:nvSpPr>
        <p:spPr>
          <a:xfrm xmlns:a="http://schemas.openxmlformats.org/drawingml/2006/main">
            <a:off x="5762625" y="2105025"/>
            <a:ext cx="638175" cy="38100"/>
          </a:xfrm>
          <a:prstGeom xmlns:a="http://schemas.openxmlformats.org/drawingml/2006/main" prst="rect">
            <a:avLst/>
          </a:prstGeom>
          <a:solidFill xmlns:a="http://schemas.openxmlformats.org/drawingml/2006/main">
            <a:srgbClr val="1677A6"/>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CDFC9439-4FBB-4A83-B9CF-B36A6B4FDB4D}"/>
              </a:ext>
            </a:extLst>
          </p:cNvPr>
          <p:cNvSpPr>
            <a:spLocks xmlns:a="http://schemas.openxmlformats.org/drawingml/2006/main" noGrp="1"/>
          </p:cNvSpPr>
          <p:nvPr/>
        </p:nvSpPr>
        <p:spPr>
          <a:xfrm xmlns:a="http://schemas.openxmlformats.org/drawingml/2006/main">
            <a:off x="8572500" y="2105025"/>
            <a:ext cx="638175" cy="38100"/>
          </a:xfrm>
          <a:prstGeom xmlns:a="http://schemas.openxmlformats.org/drawingml/2006/main" prst="rect">
            <a:avLst/>
          </a:prstGeom>
          <a:solidFill xmlns:a="http://schemas.openxmlformats.org/drawingml/2006/main">
            <a:srgbClr val="D65252"/>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6F63D9CC-EF5F-4538-8FAE-046030A32275}"/>
              </a:ext>
            </a:extLst>
          </p:cNvPr>
          <p:cNvSpPr>
            <a:spLocks xmlns:a="http://schemas.openxmlformats.org/drawingml/2006/main" noGrp="1"/>
          </p:cNvSpPr>
          <p:nvPr/>
        </p:nvSpPr>
        <p:spPr>
          <a:xfrm xmlns:a="http://schemas.openxmlformats.org/drawingml/2006/main">
            <a:off x="781050" y="3286125"/>
            <a:ext cx="76200" cy="1952625"/>
          </a:xfrm>
          <a:prstGeom xmlns:a="http://schemas.openxmlformats.org/drawingml/2006/main" prst="rect">
            <a:avLst/>
          </a:prstGeom>
          <a:solidFill xmlns:a="http://schemas.openxmlformats.org/drawingml/2006/main">
            <a:srgbClr val="D65252"/>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D8B8CBA7-D9AD-4AC4-8F02-6E394203ED96}"/>
              </a:ext>
            </a:extLst>
          </p:cNvPr>
          <p:cNvSpPr>
            <a:spLocks xmlns:a="http://schemas.openxmlformats.org/drawingml/2006/main" noGrp="1"/>
          </p:cNvSpPr>
          <p:nvPr/>
        </p:nvSpPr>
        <p:spPr>
          <a:xfrm xmlns:a="http://schemas.openxmlformats.org/drawingml/2006/main">
            <a:off x="1009650" y="3286125"/>
            <a:ext cx="30575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000"/>
          </a:bodyPr>
          <a:lstStyle xmlns:a="http://schemas.openxmlformats.org/drawingml/2006/main"/>
          <a:p xmlns:a="http://schemas.openxmlformats.org/drawingml/2006/main">
            <a:pPr algn="l">
              <a:defRPr sz="1500" b="1">
                <a:solidFill>
                  <a:srgbClr val="071A2B"/>
                </a:solidFill>
                <a:latin typeface="DejaVu Sans"/>
                <a:ea typeface="DejaVu Sans"/>
                <a:cs typeface="DejaVu Sans"/>
              </a:defRPr>
            </a:pPr>
            <a:r>
              <a:rPr sz="1500" b="1">
                <a:solidFill>
                  <a:srgbClr val="071A2B"/>
                </a:solidFill>
                <a:latin typeface="DejaVu Sans"/>
                <a:ea typeface="DejaVu Sans"/>
                <a:cs typeface="DejaVu Sans"/>
              </a:rPr>
              <a:t>Asymmetry</a:t>
            </a:r>
          </a:p>
        </p:txBody>
      </p:sp>
      <p:sp>
        <p:nvSpPr>
          <p:cNvPr id="14" name="">
            <a:extLst xmlns:a="http://schemas.openxmlformats.org/drawingml/2006/main">
              <a:ext uri="{FF2B5EF4-FFF2-40B4-BE49-F238E27FC236}">
                <a16:creationId xmlns:a16="http://schemas.microsoft.com/office/drawing/2014/main" id="{01599FAD-54D0-4467-AE87-89613C774D91}"/>
              </a:ext>
            </a:extLst>
          </p:cNvPr>
          <p:cNvSpPr>
            <a:spLocks xmlns:a="http://schemas.openxmlformats.org/drawingml/2006/main" noGrp="1"/>
          </p:cNvSpPr>
          <p:nvPr/>
        </p:nvSpPr>
        <p:spPr>
          <a:xfrm xmlns:a="http://schemas.openxmlformats.org/drawingml/2006/main">
            <a:off x="1009650" y="3609975"/>
            <a:ext cx="3057525" cy="1628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Defenders must cover a large input and state space. An attacker needs one feasible counterexample.</a:t>
            </a:r>
          </a:p>
        </p:txBody>
      </p:sp>
      <p:sp>
        <p:nvSpPr>
          <p:cNvPr id="15" name="">
            <a:extLst xmlns:a="http://schemas.openxmlformats.org/drawingml/2006/main">
              <a:ext uri="{FF2B5EF4-FFF2-40B4-BE49-F238E27FC236}">
                <a16:creationId xmlns:a16="http://schemas.microsoft.com/office/drawing/2014/main" id="{A3E8D7B3-C923-4BA2-ADB3-543A14661088}"/>
              </a:ext>
            </a:extLst>
          </p:cNvPr>
          <p:cNvSpPr>
            <a:spLocks xmlns:a="http://schemas.openxmlformats.org/drawingml/2006/main" noGrp="1"/>
          </p:cNvSpPr>
          <p:nvPr/>
        </p:nvSpPr>
        <p:spPr>
          <a:xfrm xmlns:a="http://schemas.openxmlformats.org/drawingml/2006/main">
            <a:off x="4448175" y="3286125"/>
            <a:ext cx="76200" cy="1952625"/>
          </a:xfrm>
          <a:prstGeom xmlns:a="http://schemas.openxmlformats.org/drawingml/2006/main" prst="rect">
            <a:avLst/>
          </a:prstGeom>
          <a:solidFill xmlns:a="http://schemas.openxmlformats.org/drawingml/2006/main">
            <a:srgbClr val="E89B3C"/>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EAFFCAD9-0E27-43F9-8981-5D47F7296DD0}"/>
              </a:ext>
            </a:extLst>
          </p:cNvPr>
          <p:cNvSpPr>
            <a:spLocks xmlns:a="http://schemas.openxmlformats.org/drawingml/2006/main" noGrp="1"/>
          </p:cNvSpPr>
          <p:nvPr/>
        </p:nvSpPr>
        <p:spPr>
          <a:xfrm xmlns:a="http://schemas.openxmlformats.org/drawingml/2006/main">
            <a:off x="4676775" y="3286125"/>
            <a:ext cx="30575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000"/>
          </a:bodyPr>
          <a:lstStyle xmlns:a="http://schemas.openxmlformats.org/drawingml/2006/main"/>
          <a:p xmlns:a="http://schemas.openxmlformats.org/drawingml/2006/main">
            <a:pPr algn="l">
              <a:defRPr sz="1500" b="1">
                <a:solidFill>
                  <a:srgbClr val="071A2B"/>
                </a:solidFill>
                <a:latin typeface="DejaVu Sans"/>
                <a:ea typeface="DejaVu Sans"/>
                <a:cs typeface="DejaVu Sans"/>
              </a:defRPr>
            </a:pPr>
            <a:r>
              <a:rPr sz="1500" b="1">
                <a:solidFill>
                  <a:srgbClr val="071A2B"/>
                </a:solidFill>
                <a:latin typeface="DejaVu Sans"/>
                <a:ea typeface="DejaVu Sans"/>
                <a:cs typeface="DejaVu Sans"/>
              </a:rPr>
              <a:t>Impact</a:t>
            </a:r>
          </a:p>
        </p:txBody>
      </p:sp>
      <p:sp>
        <p:nvSpPr>
          <p:cNvPr id="17" name="">
            <a:extLst xmlns:a="http://schemas.openxmlformats.org/drawingml/2006/main">
              <a:ext uri="{FF2B5EF4-FFF2-40B4-BE49-F238E27FC236}">
                <a16:creationId xmlns:a16="http://schemas.microsoft.com/office/drawing/2014/main" id="{32390E9A-7582-4A4B-ABBA-3B4F6FA9CEDA}"/>
              </a:ext>
            </a:extLst>
          </p:cNvPr>
          <p:cNvSpPr>
            <a:spLocks xmlns:a="http://schemas.openxmlformats.org/drawingml/2006/main" noGrp="1"/>
          </p:cNvSpPr>
          <p:nvPr/>
        </p:nvSpPr>
        <p:spPr>
          <a:xfrm xmlns:a="http://schemas.openxmlformats.org/drawingml/2006/main">
            <a:off x="4676775" y="3609975"/>
            <a:ext cx="3057525" cy="1628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A crash may be harmless. A primitive such as controlled read, write, or authentication bypass can compose into system compromise.</a:t>
            </a:r>
          </a:p>
        </p:txBody>
      </p:sp>
      <p:sp>
        <p:nvSpPr>
          <p:cNvPr id="18" name="">
            <a:extLst xmlns:a="http://schemas.openxmlformats.org/drawingml/2006/main">
              <a:ext uri="{FF2B5EF4-FFF2-40B4-BE49-F238E27FC236}">
                <a16:creationId xmlns:a16="http://schemas.microsoft.com/office/drawing/2014/main" id="{ADAC6D8F-9108-42F8-B2BA-69BBA78ACDDE}"/>
              </a:ext>
            </a:extLst>
          </p:cNvPr>
          <p:cNvSpPr>
            <a:spLocks xmlns:a="http://schemas.openxmlformats.org/drawingml/2006/main" noGrp="1"/>
          </p:cNvSpPr>
          <p:nvPr/>
        </p:nvSpPr>
        <p:spPr>
          <a:xfrm xmlns:a="http://schemas.openxmlformats.org/drawingml/2006/main">
            <a:off x="8115300" y="3286125"/>
            <a:ext cx="76200" cy="1952625"/>
          </a:xfrm>
          <a:prstGeom xmlns:a="http://schemas.openxmlformats.org/drawingml/2006/main" prst="rect">
            <a:avLst/>
          </a:prstGeom>
          <a:solidFill xmlns:a="http://schemas.openxmlformats.org/drawingml/2006/main">
            <a:srgbClr val="2C8B70"/>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482DE990-B3A6-48E9-B7DF-AF8238BA57D6}"/>
              </a:ext>
            </a:extLst>
          </p:cNvPr>
          <p:cNvSpPr>
            <a:spLocks xmlns:a="http://schemas.openxmlformats.org/drawingml/2006/main" noGrp="1"/>
          </p:cNvSpPr>
          <p:nvPr/>
        </p:nvSpPr>
        <p:spPr>
          <a:xfrm xmlns:a="http://schemas.openxmlformats.org/drawingml/2006/main">
            <a:off x="8343900" y="3286125"/>
            <a:ext cx="30575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000"/>
          </a:bodyPr>
          <a:lstStyle xmlns:a="http://schemas.openxmlformats.org/drawingml/2006/main"/>
          <a:p xmlns:a="http://schemas.openxmlformats.org/drawingml/2006/main">
            <a:pPr algn="l">
              <a:defRPr sz="1500" b="1">
                <a:solidFill>
                  <a:srgbClr val="071A2B"/>
                </a:solidFill>
                <a:latin typeface="DejaVu Sans"/>
                <a:ea typeface="DejaVu Sans"/>
                <a:cs typeface="DejaVu Sans"/>
              </a:defRPr>
            </a:pPr>
            <a:r>
              <a:rPr sz="1500" b="1">
                <a:solidFill>
                  <a:srgbClr val="071A2B"/>
                </a:solidFill>
                <a:latin typeface="DejaVu Sans"/>
                <a:ea typeface="DejaVu Sans"/>
                <a:cs typeface="DejaVu Sans"/>
              </a:rPr>
              <a:t>Evidence</a:t>
            </a:r>
          </a:p>
        </p:txBody>
      </p:sp>
      <p:sp>
        <p:nvSpPr>
          <p:cNvPr id="20" name="">
            <a:extLst xmlns:a="http://schemas.openxmlformats.org/drawingml/2006/main">
              <a:ext uri="{FF2B5EF4-FFF2-40B4-BE49-F238E27FC236}">
                <a16:creationId xmlns:a16="http://schemas.microsoft.com/office/drawing/2014/main" id="{A360F0CB-100F-492C-BF0B-35DCED5674E7}"/>
              </a:ext>
            </a:extLst>
          </p:cNvPr>
          <p:cNvSpPr>
            <a:spLocks xmlns:a="http://schemas.openxmlformats.org/drawingml/2006/main" noGrp="1"/>
          </p:cNvSpPr>
          <p:nvPr/>
        </p:nvSpPr>
        <p:spPr>
          <a:xfrm xmlns:a="http://schemas.openxmlformats.org/drawingml/2006/main">
            <a:off x="8343900" y="3609975"/>
            <a:ext cx="3057525" cy="1628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A useful report needs a trigger, a reproducible trace, the violated invariant, and a credible impact argument.</a:t>
            </a:r>
          </a:p>
        </p:txBody>
      </p:sp>
    </p:spTree>
    <p:extLst>
      <p:ext uri="{BB962C8B-B14F-4D97-AF65-F5344CB8AC3E}">
        <p14:creationId xmlns:p14="http://schemas.microsoft.com/office/powerpoint/2010/main" val="13049241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5C985F96-DB78-49D9-919D-BFCAE08FE651}"/>
              </a:ext>
            </a:extLst>
          </p:cNvPr>
          <p:cNvSpPr>
            <a:spLocks xmlns:a="http://schemas.openxmlformats.org/drawingml/2006/main" noGrp="1"/>
          </p:cNvSpPr>
          <p:nvPr/>
        </p:nvSpPr>
        <p:spPr>
          <a:xfrm xmlns:a="http://schemas.openxmlformats.org/drawingml/2006/main">
            <a:off x="0" y="0"/>
            <a:ext cx="12192000" cy="133350"/>
          </a:xfrm>
          <a:prstGeom xmlns:a="http://schemas.openxmlformats.org/drawingml/2006/main" prst="rect">
            <a:avLst/>
          </a:prstGeom>
          <a:solidFill xmlns:a="http://schemas.openxmlformats.org/drawingml/2006/main">
            <a:srgbClr val="1677A6"/>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510D5D1-1238-46C1-9444-E12260856A1D}"/>
              </a:ext>
            </a:extLst>
          </p:cNvPr>
          <p:cNvSpPr>
            <a:spLocks xmlns:a="http://schemas.openxmlformats.org/drawingml/2006/main" noGrp="1"/>
          </p:cNvSpPr>
          <p:nvPr/>
        </p:nvSpPr>
        <p:spPr>
          <a:xfrm xmlns:a="http://schemas.openxmlformats.org/drawingml/2006/main">
            <a:off x="666750" y="323850"/>
            <a:ext cx="428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1667"/>
          </a:bodyPr>
          <a:lstStyle xmlns:a="http://schemas.openxmlformats.org/drawingml/2006/main"/>
          <a:p xmlns:a="http://schemas.openxmlformats.org/drawingml/2006/main">
            <a:pPr algn="l">
              <a:defRPr sz="1050" b="1">
                <a:solidFill>
                  <a:srgbClr val="1677A6"/>
                </a:solidFill>
                <a:latin typeface="DejaVu Sans"/>
                <a:ea typeface="DejaVu Sans"/>
                <a:cs typeface="DejaVu Sans"/>
              </a:defRPr>
            </a:pPr>
            <a:r>
              <a:rPr sz="1050" b="1">
                <a:solidFill>
                  <a:srgbClr val="1677A6"/>
                </a:solidFill>
                <a:latin typeface="DejaVu Sans"/>
                <a:ea typeface="DejaVu Sans"/>
                <a:cs typeface="DejaVu Sans"/>
              </a:rPr>
              <a:t>CLASSICAL PRACTICE</a:t>
            </a:r>
          </a:p>
        </p:txBody>
      </p:sp>
      <p:sp>
        <p:nvSpPr>
          <p:cNvPr id="3" name="">
            <a:extLst xmlns:a="http://schemas.openxmlformats.org/drawingml/2006/main">
              <a:ext uri="{FF2B5EF4-FFF2-40B4-BE49-F238E27FC236}">
                <a16:creationId xmlns:a16="http://schemas.microsoft.com/office/drawing/2014/main" id="{CD8A27E6-362F-4C2D-A884-8996E5518ABE}"/>
              </a:ext>
            </a:extLst>
          </p:cNvPr>
          <p:cNvSpPr>
            <a:spLocks xmlns:a="http://schemas.openxmlformats.org/drawingml/2006/main" noGrp="1"/>
          </p:cNvSpPr>
          <p:nvPr/>
        </p:nvSpPr>
        <p:spPr>
          <a:xfrm xmlns:a="http://schemas.openxmlformats.org/drawingml/2006/main">
            <a:off x="666750" y="59055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550" b="1">
                <a:solidFill>
                  <a:srgbClr val="071A2B"/>
                </a:solidFill>
                <a:latin typeface="DejaVu Sans"/>
                <a:ea typeface="DejaVu Sans"/>
                <a:cs typeface="DejaVu Sans"/>
              </a:defRPr>
            </a:pPr>
            <a:r>
              <a:rPr sz="2550" b="1">
                <a:solidFill>
                  <a:srgbClr val="071A2B"/>
                </a:solidFill>
                <a:latin typeface="DejaVu Sans"/>
                <a:ea typeface="DejaVu Sans"/>
                <a:cs typeface="DejaVu Sans"/>
              </a:rPr>
              <a:t>The traditional vulnerability discovery pipeline</a:t>
            </a:r>
          </a:p>
        </p:txBody>
      </p:sp>
      <p:sp>
        <p:nvSpPr>
          <p:cNvPr id="4" name="">
            <a:extLst xmlns:a="http://schemas.openxmlformats.org/drawingml/2006/main">
              <a:ext uri="{FF2B5EF4-FFF2-40B4-BE49-F238E27FC236}">
                <a16:creationId xmlns:a16="http://schemas.microsoft.com/office/drawing/2014/main" id="{AFAF8350-364C-41F2-8F74-FBB1BAC2A7EC}"/>
              </a:ext>
            </a:extLst>
          </p:cNvPr>
          <p:cNvSpPr>
            <a:spLocks xmlns:a="http://schemas.openxmlformats.org/drawingml/2006/main" noGrp="1"/>
          </p:cNvSpPr>
          <p:nvPr/>
        </p:nvSpPr>
        <p:spPr>
          <a:xfrm xmlns:a="http://schemas.openxmlformats.org/drawingml/2006/main">
            <a:off x="666750" y="6429375"/>
            <a:ext cx="10858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0000"/>
          </a:bodyPr>
          <a:lstStyle xmlns:a="http://schemas.openxmlformats.org/drawingml/2006/main"/>
          <a:p xmlns:a="http://schemas.openxmlformats.org/drawingml/2006/main">
            <a:pPr algn="l">
              <a:defRPr sz="750" b="0">
                <a:solidFill>
                  <a:srgbClr val="647383"/>
                </a:solidFill>
                <a:latin typeface="DejaVu Sans"/>
                <a:ea typeface="DejaVu Sans"/>
                <a:cs typeface="DejaVu Sans"/>
              </a:defRPr>
            </a:pPr>
            <a:r>
              <a:rPr sz="750" b="0">
                <a:solidFill>
                  <a:srgbClr val="647383"/>
                </a:solidFill>
                <a:latin typeface="DejaVu Sans"/>
                <a:ea typeface="DejaVu Sans"/>
                <a:cs typeface="DejaVu Sans"/>
              </a:rPr>
              <a:t>ADVANCED SECURITY TOPICS  ·  FALL 2026</a:t>
            </a:r>
          </a:p>
        </p:txBody>
      </p:sp>
      <p:sp>
        <p:nvSpPr>
          <p:cNvPr id="5" name="">
            <a:extLst xmlns:a="http://schemas.openxmlformats.org/drawingml/2006/main">
              <a:ext uri="{FF2B5EF4-FFF2-40B4-BE49-F238E27FC236}">
                <a16:creationId xmlns:a16="http://schemas.microsoft.com/office/drawing/2014/main" id="{817DF5EC-7717-434F-9F3D-01CE9F32748F}"/>
              </a:ext>
            </a:extLst>
          </p:cNvPr>
          <p:cNvSpPr>
            <a:spLocks xmlns:a="http://schemas.openxmlformats.org/drawingml/2006/main" noGrp="1"/>
          </p:cNvSpPr>
          <p:nvPr/>
        </p:nvSpPr>
        <p:spPr>
          <a:xfrm xmlns:a="http://schemas.openxmlformats.org/drawingml/2006/main">
            <a:off x="666750" y="1714500"/>
            <a:ext cx="1714500" cy="514350"/>
          </a:xfrm>
          <a:prstGeom xmlns:a="http://schemas.openxmlformats.org/drawingml/2006/main" prst="rect">
            <a:avLst/>
          </a:prstGeom>
          <a:solidFill xmlns:a="http://schemas.openxmlformats.org/drawingml/2006/main">
            <a:srgbClr val="071A2B"/>
          </a:solidFill>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1575" b="1">
                <a:solidFill>
                  <a:srgbClr val="FFFFFF"/>
                </a:solidFill>
                <a:latin typeface="DejaVu Sans"/>
                <a:ea typeface="DejaVu Sans"/>
                <a:cs typeface="DejaVu Sans"/>
              </a:defRPr>
            </a:pPr>
            <a:r>
              <a:rPr sz="1575" b="1">
                <a:solidFill>
                  <a:srgbClr val="FFFFFF"/>
                </a:solidFill>
                <a:latin typeface="DejaVu Sans"/>
                <a:ea typeface="DejaVu Sans"/>
                <a:cs typeface="DejaVu Sans"/>
              </a:rPr>
              <a:t>Specify</a:t>
            </a:r>
          </a:p>
        </p:txBody>
      </p:sp>
      <p:sp>
        <p:nvSpPr>
          <p:cNvPr id="6" name="">
            <a:extLst xmlns:a="http://schemas.openxmlformats.org/drawingml/2006/main">
              <a:ext uri="{FF2B5EF4-FFF2-40B4-BE49-F238E27FC236}">
                <a16:creationId xmlns:a16="http://schemas.microsoft.com/office/drawing/2014/main" id="{6456BAAE-E029-46BB-9FE7-06DA33DC2AE8}"/>
              </a:ext>
            </a:extLst>
          </p:cNvPr>
          <p:cNvSpPr>
            <a:spLocks xmlns:a="http://schemas.openxmlformats.org/drawingml/2006/main" noGrp="1"/>
          </p:cNvSpPr>
          <p:nvPr/>
        </p:nvSpPr>
        <p:spPr>
          <a:xfrm xmlns:a="http://schemas.openxmlformats.org/drawingml/2006/main">
            <a:off x="666750" y="2362200"/>
            <a:ext cx="1714500" cy="1695450"/>
          </a:xfrm>
          <a:prstGeom xmlns:a="http://schemas.openxmlformats.org/drawingml/2006/main" prst="rect">
            <a:avLst/>
          </a:prstGeom>
          <a:solidFill xmlns:a="http://schemas.openxmlformats.org/drawingml/2006/main">
            <a:srgbClr val="F3F6F8"/>
          </a:solidFill>
          <a:ln xmlns:a="http://schemas.openxmlformats.org/drawingml/2006/main" w="9525">
            <a:solidFill>
              <a:srgbClr val="D7E0E6"/>
            </a:solidFill>
          </a:ln>
        </p:spPr>
        <p:txBody>
          <a:bodyPr xmlns:a="http://schemas.openxmlformats.org/drawingml/2006/main" anchor="t">
            <a:normAutofit fontScale="100000"/>
          </a:bodyPr>
          <a:lstStyle xmlns:a="http://schemas.openxmlformats.org/drawingml/2006/main"/>
          <a:p xmlns:a="http://schemas.openxmlformats.org/drawingml/2006/main">
            <a:pPr algn="ctr">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Threat model</a:t>
            </a:r>
          </a:p>
          <a:p xmlns:a="http://schemas.openxmlformats.org/drawingml/2006/main">
            <a:pPr algn="ctr">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Trust boundaries</a:t>
            </a:r>
          </a:p>
          <a:p xmlns:a="http://schemas.openxmlformats.org/drawingml/2006/main">
            <a:pPr algn="ctr">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Security invariants</a:t>
            </a:r>
          </a:p>
        </p:txBody>
      </p:sp>
      <p:sp>
        <p:nvSpPr>
          <p:cNvPr id="7" name="">
            <a:extLst xmlns:a="http://schemas.openxmlformats.org/drawingml/2006/main">
              <a:ext uri="{FF2B5EF4-FFF2-40B4-BE49-F238E27FC236}">
                <a16:creationId xmlns:a16="http://schemas.microsoft.com/office/drawing/2014/main" id="{96C8028F-8601-4322-82D2-50EF5288FAC2}"/>
              </a:ext>
            </a:extLst>
          </p:cNvPr>
          <p:cNvSpPr>
            <a:spLocks xmlns:a="http://schemas.openxmlformats.org/drawingml/2006/main" noGrp="1"/>
          </p:cNvSpPr>
          <p:nvPr/>
        </p:nvSpPr>
        <p:spPr>
          <a:xfrm xmlns:a="http://schemas.openxmlformats.org/drawingml/2006/main">
            <a:off x="2381250" y="1952625"/>
            <a:ext cx="333375" cy="38100"/>
          </a:xfrm>
          <a:prstGeom xmlns:a="http://schemas.openxmlformats.org/drawingml/2006/main" prst="rect">
            <a:avLst/>
          </a:prstGeom>
          <a:solidFill xmlns:a="http://schemas.openxmlformats.org/drawingml/2006/main">
            <a:srgbClr val="1677A6"/>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AE64D7D3-8971-47A9-A6AE-01B2E30E4B5F}"/>
              </a:ext>
            </a:extLst>
          </p:cNvPr>
          <p:cNvSpPr>
            <a:spLocks xmlns:a="http://schemas.openxmlformats.org/drawingml/2006/main" noGrp="1"/>
          </p:cNvSpPr>
          <p:nvPr/>
        </p:nvSpPr>
        <p:spPr>
          <a:xfrm xmlns:a="http://schemas.openxmlformats.org/drawingml/2006/main">
            <a:off x="2714625" y="1714500"/>
            <a:ext cx="1714500" cy="514350"/>
          </a:xfrm>
          <a:prstGeom xmlns:a="http://schemas.openxmlformats.org/drawingml/2006/main" prst="rect">
            <a:avLst/>
          </a:prstGeom>
          <a:solidFill xmlns:a="http://schemas.openxmlformats.org/drawingml/2006/main">
            <a:srgbClr val="071A2B"/>
          </a:solidFill>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1575" b="1">
                <a:solidFill>
                  <a:srgbClr val="FFFFFF"/>
                </a:solidFill>
                <a:latin typeface="DejaVu Sans"/>
                <a:ea typeface="DejaVu Sans"/>
                <a:cs typeface="DejaVu Sans"/>
              </a:defRPr>
            </a:pPr>
            <a:r>
              <a:rPr sz="1575" b="1">
                <a:solidFill>
                  <a:srgbClr val="FFFFFF"/>
                </a:solidFill>
                <a:latin typeface="DejaVu Sans"/>
                <a:ea typeface="DejaVu Sans"/>
                <a:cs typeface="DejaVu Sans"/>
              </a:rPr>
              <a:t>Approximate</a:t>
            </a:r>
          </a:p>
        </p:txBody>
      </p:sp>
      <p:sp>
        <p:nvSpPr>
          <p:cNvPr id="9" name="">
            <a:extLst xmlns:a="http://schemas.openxmlformats.org/drawingml/2006/main">
              <a:ext uri="{FF2B5EF4-FFF2-40B4-BE49-F238E27FC236}">
                <a16:creationId xmlns:a16="http://schemas.microsoft.com/office/drawing/2014/main" id="{22F1C042-6567-42FA-96D7-95B3DE1B3671}"/>
              </a:ext>
            </a:extLst>
          </p:cNvPr>
          <p:cNvSpPr>
            <a:spLocks xmlns:a="http://schemas.openxmlformats.org/drawingml/2006/main" noGrp="1"/>
          </p:cNvSpPr>
          <p:nvPr/>
        </p:nvSpPr>
        <p:spPr>
          <a:xfrm xmlns:a="http://schemas.openxmlformats.org/drawingml/2006/main">
            <a:off x="2714625" y="2362200"/>
            <a:ext cx="1714500" cy="1695450"/>
          </a:xfrm>
          <a:prstGeom xmlns:a="http://schemas.openxmlformats.org/drawingml/2006/main" prst="rect">
            <a:avLst/>
          </a:prstGeom>
          <a:solidFill xmlns:a="http://schemas.openxmlformats.org/drawingml/2006/main">
            <a:srgbClr val="F3F6F8"/>
          </a:solidFill>
          <a:ln xmlns:a="http://schemas.openxmlformats.org/drawingml/2006/main" w="9525">
            <a:solidFill>
              <a:srgbClr val="D7E0E6"/>
            </a:solidFill>
          </a:ln>
        </p:spPr>
        <p:txBody>
          <a:bodyPr xmlns:a="http://schemas.openxmlformats.org/drawingml/2006/main" anchor="t">
            <a:normAutofit fontScale="100000"/>
          </a:bodyPr>
          <a:lstStyle xmlns:a="http://schemas.openxmlformats.org/drawingml/2006/main"/>
          <a:p xmlns:a="http://schemas.openxmlformats.org/drawingml/2006/main">
            <a:pPr algn="ctr">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Code review</a:t>
            </a:r>
          </a:p>
          <a:p xmlns:a="http://schemas.openxmlformats.org/drawingml/2006/main">
            <a:pPr algn="ctr">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Static analysis</a:t>
            </a:r>
          </a:p>
          <a:p xmlns:a="http://schemas.openxmlformats.org/drawingml/2006/main">
            <a:pPr algn="ctr">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Symbolic execution</a:t>
            </a:r>
          </a:p>
        </p:txBody>
      </p:sp>
      <p:sp>
        <p:nvSpPr>
          <p:cNvPr id="10" name="">
            <a:extLst xmlns:a="http://schemas.openxmlformats.org/drawingml/2006/main">
              <a:ext uri="{FF2B5EF4-FFF2-40B4-BE49-F238E27FC236}">
                <a16:creationId xmlns:a16="http://schemas.microsoft.com/office/drawing/2014/main" id="{0D611721-EFEB-482D-ADCF-290C600EEAB2}"/>
              </a:ext>
            </a:extLst>
          </p:cNvPr>
          <p:cNvSpPr>
            <a:spLocks xmlns:a="http://schemas.openxmlformats.org/drawingml/2006/main" noGrp="1"/>
          </p:cNvSpPr>
          <p:nvPr/>
        </p:nvSpPr>
        <p:spPr>
          <a:xfrm xmlns:a="http://schemas.openxmlformats.org/drawingml/2006/main">
            <a:off x="4429125" y="1952625"/>
            <a:ext cx="333375" cy="38100"/>
          </a:xfrm>
          <a:prstGeom xmlns:a="http://schemas.openxmlformats.org/drawingml/2006/main" prst="rect">
            <a:avLst/>
          </a:prstGeom>
          <a:solidFill xmlns:a="http://schemas.openxmlformats.org/drawingml/2006/main">
            <a:srgbClr val="1677A6"/>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A947250F-82CF-45DF-98F8-3561CE2A9796}"/>
              </a:ext>
            </a:extLst>
          </p:cNvPr>
          <p:cNvSpPr>
            <a:spLocks xmlns:a="http://schemas.openxmlformats.org/drawingml/2006/main" noGrp="1"/>
          </p:cNvSpPr>
          <p:nvPr/>
        </p:nvSpPr>
        <p:spPr>
          <a:xfrm xmlns:a="http://schemas.openxmlformats.org/drawingml/2006/main">
            <a:off x="4762500" y="1714500"/>
            <a:ext cx="1714500" cy="514350"/>
          </a:xfrm>
          <a:prstGeom xmlns:a="http://schemas.openxmlformats.org/drawingml/2006/main" prst="rect">
            <a:avLst/>
          </a:prstGeom>
          <a:solidFill xmlns:a="http://schemas.openxmlformats.org/drawingml/2006/main">
            <a:srgbClr val="071A2B"/>
          </a:solidFill>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1575" b="1">
                <a:solidFill>
                  <a:srgbClr val="FFFFFF"/>
                </a:solidFill>
                <a:latin typeface="DejaVu Sans"/>
                <a:ea typeface="DejaVu Sans"/>
                <a:cs typeface="DejaVu Sans"/>
              </a:defRPr>
            </a:pPr>
            <a:r>
              <a:rPr sz="1575" b="1">
                <a:solidFill>
                  <a:srgbClr val="FFFFFF"/>
                </a:solidFill>
                <a:latin typeface="DejaVu Sans"/>
                <a:ea typeface="DejaVu Sans"/>
                <a:cs typeface="DejaVu Sans"/>
              </a:rPr>
              <a:t>Execute</a:t>
            </a:r>
          </a:p>
        </p:txBody>
      </p:sp>
      <p:sp>
        <p:nvSpPr>
          <p:cNvPr id="12" name="">
            <a:extLst xmlns:a="http://schemas.openxmlformats.org/drawingml/2006/main">
              <a:ext uri="{FF2B5EF4-FFF2-40B4-BE49-F238E27FC236}">
                <a16:creationId xmlns:a16="http://schemas.microsoft.com/office/drawing/2014/main" id="{43046A86-B86F-4279-B5EE-B79A746B4E5B}"/>
              </a:ext>
            </a:extLst>
          </p:cNvPr>
          <p:cNvSpPr>
            <a:spLocks xmlns:a="http://schemas.openxmlformats.org/drawingml/2006/main" noGrp="1"/>
          </p:cNvSpPr>
          <p:nvPr/>
        </p:nvSpPr>
        <p:spPr>
          <a:xfrm xmlns:a="http://schemas.openxmlformats.org/drawingml/2006/main">
            <a:off x="4762500" y="2362200"/>
            <a:ext cx="1714500" cy="1695450"/>
          </a:xfrm>
          <a:prstGeom xmlns:a="http://schemas.openxmlformats.org/drawingml/2006/main" prst="rect">
            <a:avLst/>
          </a:prstGeom>
          <a:solidFill xmlns:a="http://schemas.openxmlformats.org/drawingml/2006/main">
            <a:srgbClr val="F3F6F8"/>
          </a:solidFill>
          <a:ln xmlns:a="http://schemas.openxmlformats.org/drawingml/2006/main" w="9525">
            <a:solidFill>
              <a:srgbClr val="D7E0E6"/>
            </a:solidFill>
          </a:ln>
        </p:spPr>
        <p:txBody>
          <a:bodyPr xmlns:a="http://schemas.openxmlformats.org/drawingml/2006/main" anchor="t">
            <a:normAutofit fontScale="100000"/>
          </a:bodyPr>
          <a:lstStyle xmlns:a="http://schemas.openxmlformats.org/drawingml/2006/main"/>
          <a:p xmlns:a="http://schemas.openxmlformats.org/drawingml/2006/main">
            <a:pPr algn="ctr">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Tests and sanitizers</a:t>
            </a:r>
          </a:p>
          <a:p xmlns:a="http://schemas.openxmlformats.org/drawingml/2006/main">
            <a:pPr algn="ctr">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Coverage-guided fuzzing</a:t>
            </a:r>
          </a:p>
          <a:p xmlns:a="http://schemas.openxmlformats.org/drawingml/2006/main">
            <a:pPr algn="ctr">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Concolic execution</a:t>
            </a:r>
          </a:p>
        </p:txBody>
      </p:sp>
      <p:sp>
        <p:nvSpPr>
          <p:cNvPr id="13" name="">
            <a:extLst xmlns:a="http://schemas.openxmlformats.org/drawingml/2006/main">
              <a:ext uri="{FF2B5EF4-FFF2-40B4-BE49-F238E27FC236}">
                <a16:creationId xmlns:a16="http://schemas.microsoft.com/office/drawing/2014/main" id="{CC4FCA91-5C3F-4DC6-A158-080B3D13E6B5}"/>
              </a:ext>
            </a:extLst>
          </p:cNvPr>
          <p:cNvSpPr>
            <a:spLocks xmlns:a="http://schemas.openxmlformats.org/drawingml/2006/main" noGrp="1"/>
          </p:cNvSpPr>
          <p:nvPr/>
        </p:nvSpPr>
        <p:spPr>
          <a:xfrm xmlns:a="http://schemas.openxmlformats.org/drawingml/2006/main">
            <a:off x="6477000" y="1952625"/>
            <a:ext cx="333375" cy="38100"/>
          </a:xfrm>
          <a:prstGeom xmlns:a="http://schemas.openxmlformats.org/drawingml/2006/main" prst="rect">
            <a:avLst/>
          </a:prstGeom>
          <a:solidFill xmlns:a="http://schemas.openxmlformats.org/drawingml/2006/main">
            <a:srgbClr val="1677A6"/>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E7C6EC91-85DB-4B92-B4F8-5E471D118264}"/>
              </a:ext>
            </a:extLst>
          </p:cNvPr>
          <p:cNvSpPr>
            <a:spLocks xmlns:a="http://schemas.openxmlformats.org/drawingml/2006/main" noGrp="1"/>
          </p:cNvSpPr>
          <p:nvPr/>
        </p:nvSpPr>
        <p:spPr>
          <a:xfrm xmlns:a="http://schemas.openxmlformats.org/drawingml/2006/main">
            <a:off x="6810375" y="1714500"/>
            <a:ext cx="1714500" cy="514350"/>
          </a:xfrm>
          <a:prstGeom xmlns:a="http://schemas.openxmlformats.org/drawingml/2006/main" prst="rect">
            <a:avLst/>
          </a:prstGeom>
          <a:solidFill xmlns:a="http://schemas.openxmlformats.org/drawingml/2006/main">
            <a:srgbClr val="E89B3C"/>
          </a:solidFill>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1575" b="1">
                <a:solidFill>
                  <a:srgbClr val="FFFFFF"/>
                </a:solidFill>
                <a:latin typeface="DejaVu Sans"/>
                <a:ea typeface="DejaVu Sans"/>
                <a:cs typeface="DejaVu Sans"/>
              </a:defRPr>
            </a:pPr>
            <a:r>
              <a:rPr sz="1575" b="1">
                <a:solidFill>
                  <a:srgbClr val="FFFFFF"/>
                </a:solidFill>
                <a:latin typeface="DejaVu Sans"/>
                <a:ea typeface="DejaVu Sans"/>
                <a:cs typeface="DejaVu Sans"/>
              </a:rPr>
              <a:t>Validate</a:t>
            </a:r>
          </a:p>
        </p:txBody>
      </p:sp>
      <p:sp>
        <p:nvSpPr>
          <p:cNvPr id="15" name="">
            <a:extLst xmlns:a="http://schemas.openxmlformats.org/drawingml/2006/main">
              <a:ext uri="{FF2B5EF4-FFF2-40B4-BE49-F238E27FC236}">
                <a16:creationId xmlns:a16="http://schemas.microsoft.com/office/drawing/2014/main" id="{8C92A285-F144-484A-9FFF-E77F27A36865}"/>
              </a:ext>
            </a:extLst>
          </p:cNvPr>
          <p:cNvSpPr>
            <a:spLocks xmlns:a="http://schemas.openxmlformats.org/drawingml/2006/main" noGrp="1"/>
          </p:cNvSpPr>
          <p:nvPr/>
        </p:nvSpPr>
        <p:spPr>
          <a:xfrm xmlns:a="http://schemas.openxmlformats.org/drawingml/2006/main">
            <a:off x="6810375" y="2362200"/>
            <a:ext cx="1714500" cy="1695450"/>
          </a:xfrm>
          <a:prstGeom xmlns:a="http://schemas.openxmlformats.org/drawingml/2006/main" prst="rect">
            <a:avLst/>
          </a:prstGeom>
          <a:solidFill xmlns:a="http://schemas.openxmlformats.org/drawingml/2006/main">
            <a:srgbClr val="F3F6F8"/>
          </a:solidFill>
          <a:ln xmlns:a="http://schemas.openxmlformats.org/drawingml/2006/main" w="9525">
            <a:solidFill>
              <a:srgbClr val="D7E0E6"/>
            </a:solidFill>
          </a:ln>
        </p:spPr>
        <p:txBody>
          <a:bodyPr xmlns:a="http://schemas.openxmlformats.org/drawingml/2006/main" anchor="t">
            <a:normAutofit fontScale="100000"/>
          </a:bodyPr>
          <a:lstStyle xmlns:a="http://schemas.openxmlformats.org/drawingml/2006/main"/>
          <a:p xmlns:a="http://schemas.openxmlformats.org/drawingml/2006/main">
            <a:pPr algn="ctr">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Reproduce</a:t>
            </a:r>
          </a:p>
          <a:p xmlns:a="http://schemas.openxmlformats.org/drawingml/2006/main">
            <a:pPr algn="ctr">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Minimize trigger</a:t>
            </a:r>
          </a:p>
          <a:p xmlns:a="http://schemas.openxmlformats.org/drawingml/2006/main">
            <a:pPr algn="ctr">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Assess exploitability</a:t>
            </a:r>
          </a:p>
        </p:txBody>
      </p:sp>
      <p:sp>
        <p:nvSpPr>
          <p:cNvPr id="16" name="">
            <a:extLst xmlns:a="http://schemas.openxmlformats.org/drawingml/2006/main">
              <a:ext uri="{FF2B5EF4-FFF2-40B4-BE49-F238E27FC236}">
                <a16:creationId xmlns:a16="http://schemas.microsoft.com/office/drawing/2014/main" id="{DEA5F2CD-D4F1-4286-97AF-0A2081FBC552}"/>
              </a:ext>
            </a:extLst>
          </p:cNvPr>
          <p:cNvSpPr>
            <a:spLocks xmlns:a="http://schemas.openxmlformats.org/drawingml/2006/main" noGrp="1"/>
          </p:cNvSpPr>
          <p:nvPr/>
        </p:nvSpPr>
        <p:spPr>
          <a:xfrm xmlns:a="http://schemas.openxmlformats.org/drawingml/2006/main">
            <a:off x="8524875" y="1952625"/>
            <a:ext cx="333375" cy="38100"/>
          </a:xfrm>
          <a:prstGeom xmlns:a="http://schemas.openxmlformats.org/drawingml/2006/main" prst="rect">
            <a:avLst/>
          </a:prstGeom>
          <a:solidFill xmlns:a="http://schemas.openxmlformats.org/drawingml/2006/main">
            <a:srgbClr val="1677A6"/>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79B69A9A-BD05-438A-9FB2-D9B2102C20FB}"/>
              </a:ext>
            </a:extLst>
          </p:cNvPr>
          <p:cNvSpPr>
            <a:spLocks xmlns:a="http://schemas.openxmlformats.org/drawingml/2006/main" noGrp="1"/>
          </p:cNvSpPr>
          <p:nvPr/>
        </p:nvSpPr>
        <p:spPr>
          <a:xfrm xmlns:a="http://schemas.openxmlformats.org/drawingml/2006/main">
            <a:off x="8858250" y="1714500"/>
            <a:ext cx="1714500" cy="514350"/>
          </a:xfrm>
          <a:prstGeom xmlns:a="http://schemas.openxmlformats.org/drawingml/2006/main" prst="rect">
            <a:avLst/>
          </a:prstGeom>
          <a:solidFill xmlns:a="http://schemas.openxmlformats.org/drawingml/2006/main">
            <a:srgbClr val="071A2B"/>
          </a:solidFill>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1575" b="1">
                <a:solidFill>
                  <a:srgbClr val="FFFFFF"/>
                </a:solidFill>
                <a:latin typeface="DejaVu Sans"/>
                <a:ea typeface="DejaVu Sans"/>
                <a:cs typeface="DejaVu Sans"/>
              </a:defRPr>
            </a:pPr>
            <a:r>
              <a:rPr sz="1575" b="1">
                <a:solidFill>
                  <a:srgbClr val="FFFFFF"/>
                </a:solidFill>
                <a:latin typeface="DejaVu Sans"/>
                <a:ea typeface="DejaVu Sans"/>
                <a:cs typeface="DejaVu Sans"/>
              </a:rPr>
              <a:t>Remediate</a:t>
            </a:r>
          </a:p>
        </p:txBody>
      </p:sp>
      <p:sp>
        <p:nvSpPr>
          <p:cNvPr id="18" name="">
            <a:extLst xmlns:a="http://schemas.openxmlformats.org/drawingml/2006/main">
              <a:ext uri="{FF2B5EF4-FFF2-40B4-BE49-F238E27FC236}">
                <a16:creationId xmlns:a16="http://schemas.microsoft.com/office/drawing/2014/main" id="{41187528-96D7-448B-8708-EE8B63BDC0D0}"/>
              </a:ext>
            </a:extLst>
          </p:cNvPr>
          <p:cNvSpPr>
            <a:spLocks xmlns:a="http://schemas.openxmlformats.org/drawingml/2006/main" noGrp="1"/>
          </p:cNvSpPr>
          <p:nvPr/>
        </p:nvSpPr>
        <p:spPr>
          <a:xfrm xmlns:a="http://schemas.openxmlformats.org/drawingml/2006/main">
            <a:off x="8858250" y="2362200"/>
            <a:ext cx="1714500" cy="1695450"/>
          </a:xfrm>
          <a:prstGeom xmlns:a="http://schemas.openxmlformats.org/drawingml/2006/main" prst="rect">
            <a:avLst/>
          </a:prstGeom>
          <a:solidFill xmlns:a="http://schemas.openxmlformats.org/drawingml/2006/main">
            <a:srgbClr val="F3F6F8"/>
          </a:solidFill>
          <a:ln xmlns:a="http://schemas.openxmlformats.org/drawingml/2006/main" w="9525">
            <a:solidFill>
              <a:srgbClr val="D7E0E6"/>
            </a:solidFill>
          </a:ln>
        </p:spPr>
        <p:txBody>
          <a:bodyPr xmlns:a="http://schemas.openxmlformats.org/drawingml/2006/main" anchor="t">
            <a:normAutofit fontScale="100000"/>
          </a:bodyPr>
          <a:lstStyle xmlns:a="http://schemas.openxmlformats.org/drawingml/2006/main"/>
          <a:p xmlns:a="http://schemas.openxmlformats.org/drawingml/2006/main">
            <a:pPr algn="ctr">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Patch</a:t>
            </a:r>
          </a:p>
          <a:p xmlns:a="http://schemas.openxmlformats.org/drawingml/2006/main">
            <a:pPr algn="ctr">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Regression test</a:t>
            </a:r>
          </a:p>
          <a:p xmlns:a="http://schemas.openxmlformats.org/drawingml/2006/main">
            <a:pPr algn="ctr">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Deploy quickly</a:t>
            </a:r>
          </a:p>
        </p:txBody>
      </p:sp>
      <p:sp>
        <p:nvSpPr>
          <p:cNvPr id="19" name="">
            <a:extLst xmlns:a="http://schemas.openxmlformats.org/drawingml/2006/main">
              <a:ext uri="{FF2B5EF4-FFF2-40B4-BE49-F238E27FC236}">
                <a16:creationId xmlns:a16="http://schemas.microsoft.com/office/drawing/2014/main" id="{EC74999B-51BA-42A7-A07B-70C64A50AAE8}"/>
              </a:ext>
            </a:extLst>
          </p:cNvPr>
          <p:cNvSpPr>
            <a:spLocks xmlns:a="http://schemas.openxmlformats.org/drawingml/2006/main" noGrp="1"/>
          </p:cNvSpPr>
          <p:nvPr/>
        </p:nvSpPr>
        <p:spPr>
          <a:xfrm xmlns:a="http://schemas.openxmlformats.org/drawingml/2006/main">
            <a:off x="666750" y="4610100"/>
            <a:ext cx="9906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4316"/>
          </a:bodyPr>
          <a:lstStyle xmlns:a="http://schemas.openxmlformats.org/drawingml/2006/main"/>
          <a:p xmlns:a="http://schemas.openxmlformats.org/drawingml/2006/main">
            <a:pPr algn="l">
              <a:defRPr sz="1650" b="1">
                <a:solidFill>
                  <a:srgbClr val="071A2B"/>
                </a:solidFill>
                <a:latin typeface="DejaVu Sans"/>
                <a:ea typeface="DejaVu Sans"/>
                <a:cs typeface="DejaVu Sans"/>
              </a:defRPr>
            </a:pPr>
            <a:r>
              <a:rPr sz="1650" b="1">
                <a:solidFill>
                  <a:srgbClr val="071A2B"/>
                </a:solidFill>
                <a:latin typeface="DejaVu Sans"/>
                <a:ea typeface="DejaVu Sans"/>
                <a:cs typeface="DejaVu Sans"/>
              </a:rPr>
              <a:t>No single technique dominates: static methods explore broadly but approximate behavior; dynamic methods produce concrete evidence but only along executed paths.</a:t>
            </a:r>
          </a:p>
        </p:txBody>
      </p:sp>
    </p:spTree>
    <p:extLst>
      <p:ext uri="{BB962C8B-B14F-4D97-AF65-F5344CB8AC3E}">
        <p14:creationId xmlns:p14="http://schemas.microsoft.com/office/powerpoint/2010/main" val="70238264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240C4E54-A095-40A9-A550-6B7F3EF58160}"/>
              </a:ext>
            </a:extLst>
          </p:cNvPr>
          <p:cNvSpPr>
            <a:spLocks xmlns:a="http://schemas.openxmlformats.org/drawingml/2006/main" noGrp="1"/>
          </p:cNvSpPr>
          <p:nvPr/>
        </p:nvSpPr>
        <p:spPr>
          <a:xfrm xmlns:a="http://schemas.openxmlformats.org/drawingml/2006/main">
            <a:off x="0" y="0"/>
            <a:ext cx="12192000" cy="133350"/>
          </a:xfrm>
          <a:prstGeom xmlns:a="http://schemas.openxmlformats.org/drawingml/2006/main" prst="rect">
            <a:avLst/>
          </a:prstGeom>
          <a:solidFill xmlns:a="http://schemas.openxmlformats.org/drawingml/2006/main">
            <a:srgbClr val="1677A6"/>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D1B0C91-F559-4295-A88F-151FAB166330}"/>
              </a:ext>
            </a:extLst>
          </p:cNvPr>
          <p:cNvSpPr>
            <a:spLocks xmlns:a="http://schemas.openxmlformats.org/drawingml/2006/main" noGrp="1"/>
          </p:cNvSpPr>
          <p:nvPr/>
        </p:nvSpPr>
        <p:spPr>
          <a:xfrm xmlns:a="http://schemas.openxmlformats.org/drawingml/2006/main">
            <a:off x="666750" y="323850"/>
            <a:ext cx="428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1667"/>
          </a:bodyPr>
          <a:lstStyle xmlns:a="http://schemas.openxmlformats.org/drawingml/2006/main"/>
          <a:p xmlns:a="http://schemas.openxmlformats.org/drawingml/2006/main">
            <a:pPr algn="l">
              <a:defRPr sz="1050" b="1">
                <a:solidFill>
                  <a:srgbClr val="1677A6"/>
                </a:solidFill>
                <a:latin typeface="DejaVu Sans"/>
                <a:ea typeface="DejaVu Sans"/>
                <a:cs typeface="DejaVu Sans"/>
              </a:defRPr>
            </a:pPr>
            <a:r>
              <a:rPr sz="1050" b="1">
                <a:solidFill>
                  <a:srgbClr val="1677A6"/>
                </a:solidFill>
                <a:latin typeface="DejaVu Sans"/>
                <a:ea typeface="DejaVu Sans"/>
                <a:cs typeface="DejaVu Sans"/>
              </a:rPr>
              <a:t>TRADITIONAL METHODS</a:t>
            </a:r>
          </a:p>
        </p:txBody>
      </p:sp>
      <p:sp>
        <p:nvSpPr>
          <p:cNvPr id="3" name="">
            <a:extLst xmlns:a="http://schemas.openxmlformats.org/drawingml/2006/main">
              <a:ext uri="{FF2B5EF4-FFF2-40B4-BE49-F238E27FC236}">
                <a16:creationId xmlns:a16="http://schemas.microsoft.com/office/drawing/2014/main" id="{2E94ECA3-C731-4F78-9D78-09047F426ACA}"/>
              </a:ext>
            </a:extLst>
          </p:cNvPr>
          <p:cNvSpPr>
            <a:spLocks xmlns:a="http://schemas.openxmlformats.org/drawingml/2006/main" noGrp="1"/>
          </p:cNvSpPr>
          <p:nvPr/>
        </p:nvSpPr>
        <p:spPr>
          <a:xfrm xmlns:a="http://schemas.openxmlformats.org/drawingml/2006/main">
            <a:off x="666750" y="59055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550" b="1">
                <a:solidFill>
                  <a:srgbClr val="071A2B"/>
                </a:solidFill>
                <a:latin typeface="DejaVu Sans"/>
                <a:ea typeface="DejaVu Sans"/>
                <a:cs typeface="DejaVu Sans"/>
              </a:defRPr>
            </a:pPr>
            <a:r>
              <a:rPr sz="2550" b="1">
                <a:solidFill>
                  <a:srgbClr val="071A2B"/>
                </a:solidFill>
                <a:latin typeface="DejaVu Sans"/>
                <a:ea typeface="DejaVu Sans"/>
                <a:cs typeface="DejaVu Sans"/>
              </a:rPr>
              <a:t>Static analysis searches without running the program</a:t>
            </a:r>
          </a:p>
        </p:txBody>
      </p:sp>
      <p:sp>
        <p:nvSpPr>
          <p:cNvPr id="4" name="">
            <a:extLst xmlns:a="http://schemas.openxmlformats.org/drawingml/2006/main">
              <a:ext uri="{FF2B5EF4-FFF2-40B4-BE49-F238E27FC236}">
                <a16:creationId xmlns:a16="http://schemas.microsoft.com/office/drawing/2014/main" id="{6ACC229E-A45C-4B0A-8907-031C45543D70}"/>
              </a:ext>
            </a:extLst>
          </p:cNvPr>
          <p:cNvSpPr>
            <a:spLocks xmlns:a="http://schemas.openxmlformats.org/drawingml/2006/main" noGrp="1"/>
          </p:cNvSpPr>
          <p:nvPr/>
        </p:nvSpPr>
        <p:spPr>
          <a:xfrm xmlns:a="http://schemas.openxmlformats.org/drawingml/2006/main">
            <a:off x="666750" y="6429375"/>
            <a:ext cx="10858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0000"/>
          </a:bodyPr>
          <a:lstStyle xmlns:a="http://schemas.openxmlformats.org/drawingml/2006/main"/>
          <a:p xmlns:a="http://schemas.openxmlformats.org/drawingml/2006/main">
            <a:pPr algn="l">
              <a:defRPr sz="750" b="0">
                <a:solidFill>
                  <a:srgbClr val="647383"/>
                </a:solidFill>
                <a:latin typeface="DejaVu Sans"/>
                <a:ea typeface="DejaVu Sans"/>
                <a:cs typeface="DejaVu Sans"/>
              </a:defRPr>
            </a:pPr>
            <a:r>
              <a:rPr sz="750" b="0">
                <a:solidFill>
                  <a:srgbClr val="647383"/>
                </a:solidFill>
                <a:latin typeface="DejaVu Sans"/>
                <a:ea typeface="DejaVu Sans"/>
                <a:cs typeface="DejaVu Sans"/>
              </a:rPr>
              <a:t>ADVANCED SECURITY TOPICS  ·  FALL 2026</a:t>
            </a:r>
          </a:p>
        </p:txBody>
      </p:sp>
      <p:sp>
        <p:nvSpPr>
          <p:cNvPr id="5" name="">
            <a:extLst xmlns:a="http://schemas.openxmlformats.org/drawingml/2006/main">
              <a:ext uri="{FF2B5EF4-FFF2-40B4-BE49-F238E27FC236}">
                <a16:creationId xmlns:a16="http://schemas.microsoft.com/office/drawing/2014/main" id="{6B59CA84-543E-4C1F-9569-D466F273620F}"/>
              </a:ext>
            </a:extLst>
          </p:cNvPr>
          <p:cNvSpPr>
            <a:spLocks xmlns:a="http://schemas.openxmlformats.org/drawingml/2006/main" noGrp="1"/>
          </p:cNvSpPr>
          <p:nvPr/>
        </p:nvSpPr>
        <p:spPr>
          <a:xfrm xmlns:a="http://schemas.openxmlformats.org/drawingml/2006/main">
            <a:off x="742950" y="1543050"/>
            <a:ext cx="4762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800" b="1">
                <a:solidFill>
                  <a:srgbClr val="071A2B"/>
                </a:solidFill>
                <a:latin typeface="DejaVu Sans"/>
                <a:ea typeface="DejaVu Sans"/>
                <a:cs typeface="DejaVu Sans"/>
              </a:defRPr>
            </a:pPr>
            <a:r>
              <a:rPr sz="1800" b="1">
                <a:solidFill>
                  <a:srgbClr val="071A2B"/>
                </a:solidFill>
                <a:latin typeface="DejaVu Sans"/>
                <a:ea typeface="DejaVu Sans"/>
                <a:cs typeface="DejaVu Sans"/>
              </a:rPr>
              <a:t>Concrete executions</a:t>
            </a:r>
          </a:p>
        </p:txBody>
      </p:sp>
      <p:sp>
        <p:nvSpPr>
          <p:cNvPr id="6" name="">
            <a:extLst xmlns:a="http://schemas.openxmlformats.org/drawingml/2006/main">
              <a:ext uri="{FF2B5EF4-FFF2-40B4-BE49-F238E27FC236}">
                <a16:creationId xmlns:a16="http://schemas.microsoft.com/office/drawing/2014/main" id="{8FDDA715-F682-4780-8A12-87C422B007B6}"/>
              </a:ext>
            </a:extLst>
          </p:cNvPr>
          <p:cNvSpPr>
            <a:spLocks xmlns:a="http://schemas.openxmlformats.org/drawingml/2006/main" noGrp="1"/>
          </p:cNvSpPr>
          <p:nvPr/>
        </p:nvSpPr>
        <p:spPr>
          <a:xfrm xmlns:a="http://schemas.openxmlformats.org/drawingml/2006/main">
            <a:off x="742950" y="2152650"/>
            <a:ext cx="4762500" cy="742950"/>
          </a:xfrm>
          <a:prstGeom xmlns:a="http://schemas.openxmlformats.org/drawingml/2006/main" prst="rect">
            <a:avLst/>
          </a:prstGeom>
          <a:solidFill xmlns:a="http://schemas.openxmlformats.org/drawingml/2006/main">
            <a:srgbClr val="F3F6F8"/>
          </a:solidFill>
          <a:ln xmlns:a="http://schemas.openxmlformats.org/drawingml/2006/main" w="9525">
            <a:solidFill>
              <a:srgbClr val="D7E0E6"/>
            </a:solidFill>
          </a:ln>
        </p:spPr>
        <p:txBody>
          <a:bodyPr xmlns:a="http://schemas.openxmlformats.org/drawingml/2006/main" anchor="ctr">
            <a:normAutofit fontScale="100000"/>
          </a:bodyPr>
          <a:lstStyle xmlns:a="http://schemas.openxmlformats.org/drawingml/2006/main"/>
          <a:p xmlns:a="http://schemas.openxmlformats.org/drawingml/2006/main">
            <a:pPr algn="ctr">
              <a:defRPr sz="1800" b="0">
                <a:solidFill>
                  <a:srgbClr val="152331"/>
                </a:solidFill>
                <a:latin typeface="DejaVu Sans Mono"/>
                <a:ea typeface="DejaVu Sans Mono"/>
                <a:cs typeface="DejaVu Sans Mono"/>
              </a:defRPr>
            </a:pPr>
            <a:r>
              <a:rPr sz="1800" b="0">
                <a:solidFill>
                  <a:srgbClr val="152331"/>
                </a:solidFill>
                <a:latin typeface="DejaVu Sans Mono"/>
                <a:ea typeface="DejaVu Sans Mono"/>
                <a:cs typeface="DejaVu Sans Mono"/>
              </a:rPr>
              <a:t>{ s₀ → s₁ → ... → sₖ }</a:t>
            </a:r>
          </a:p>
        </p:txBody>
      </p:sp>
      <p:sp>
        <p:nvSpPr>
          <p:cNvPr id="7" name="">
            <a:extLst xmlns:a="http://schemas.openxmlformats.org/drawingml/2006/main">
              <a:ext uri="{FF2B5EF4-FFF2-40B4-BE49-F238E27FC236}">
                <a16:creationId xmlns:a16="http://schemas.microsoft.com/office/drawing/2014/main" id="{2FFDB9E0-473F-456F-BDDA-C99C2E621432}"/>
              </a:ext>
            </a:extLst>
          </p:cNvPr>
          <p:cNvSpPr>
            <a:spLocks xmlns:a="http://schemas.openxmlformats.org/drawingml/2006/main" noGrp="1"/>
          </p:cNvSpPr>
          <p:nvPr/>
        </p:nvSpPr>
        <p:spPr>
          <a:xfrm xmlns:a="http://schemas.openxmlformats.org/drawingml/2006/main">
            <a:off x="742950" y="3200400"/>
            <a:ext cx="4762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800" b="1">
                <a:solidFill>
                  <a:srgbClr val="071A2B"/>
                </a:solidFill>
                <a:latin typeface="DejaVu Sans"/>
                <a:ea typeface="DejaVu Sans"/>
                <a:cs typeface="DejaVu Sans"/>
              </a:defRPr>
            </a:pPr>
            <a:r>
              <a:rPr sz="1800" b="1">
                <a:solidFill>
                  <a:srgbClr val="071A2B"/>
                </a:solidFill>
                <a:latin typeface="DejaVu Sans"/>
                <a:ea typeface="DejaVu Sans"/>
                <a:cs typeface="DejaVu Sans"/>
              </a:rPr>
              <a:t>Abstract transfer</a:t>
            </a:r>
          </a:p>
        </p:txBody>
      </p:sp>
      <p:sp>
        <p:nvSpPr>
          <p:cNvPr id="8" name="">
            <a:extLst xmlns:a="http://schemas.openxmlformats.org/drawingml/2006/main">
              <a:ext uri="{FF2B5EF4-FFF2-40B4-BE49-F238E27FC236}">
                <a16:creationId xmlns:a16="http://schemas.microsoft.com/office/drawing/2014/main" id="{89F680CF-E23A-4799-AA6F-667E13943AD4}"/>
              </a:ext>
            </a:extLst>
          </p:cNvPr>
          <p:cNvSpPr>
            <a:spLocks xmlns:a="http://schemas.openxmlformats.org/drawingml/2006/main" noGrp="1"/>
          </p:cNvSpPr>
          <p:nvPr/>
        </p:nvSpPr>
        <p:spPr>
          <a:xfrm xmlns:a="http://schemas.openxmlformats.org/drawingml/2006/main">
            <a:off x="742950" y="3810000"/>
            <a:ext cx="4762500" cy="914400"/>
          </a:xfrm>
          <a:prstGeom xmlns:a="http://schemas.openxmlformats.org/drawingml/2006/main" prst="rect">
            <a:avLst/>
          </a:prstGeom>
          <a:solidFill xmlns:a="http://schemas.openxmlformats.org/drawingml/2006/main">
            <a:srgbClr val="DDEFF5"/>
          </a:solidFill>
          <a:ln xmlns:a="http://schemas.openxmlformats.org/drawingml/2006/main" w="9525">
            <a:solidFill>
              <a:srgbClr val="55B9D3"/>
            </a:solidFill>
          </a:ln>
        </p:spPr>
        <p:txBody>
          <a:bodyPr xmlns:a="http://schemas.openxmlformats.org/drawingml/2006/main" anchor="ctr">
            <a:normAutofit fontScale="100000"/>
          </a:bodyPr>
          <a:lstStyle xmlns:a="http://schemas.openxmlformats.org/drawingml/2006/main"/>
          <a:p xmlns:a="http://schemas.openxmlformats.org/drawingml/2006/main">
            <a:pPr algn="ctr">
              <a:defRPr sz="1650" b="0">
                <a:solidFill>
                  <a:srgbClr val="152331"/>
                </a:solidFill>
                <a:latin typeface="DejaVu Sans Mono"/>
                <a:ea typeface="DejaVu Sans Mono"/>
                <a:cs typeface="DejaVu Sans Mono"/>
              </a:defRPr>
            </a:pPr>
            <a:r>
              <a:rPr sz="1650" b="0">
                <a:solidFill>
                  <a:srgbClr val="152331"/>
                </a:solidFill>
                <a:latin typeface="DejaVu Sans Mono"/>
                <a:ea typeface="DejaVu Sans Mono"/>
                <a:cs typeface="DejaVu Sans Mono"/>
              </a:rPr>
              <a:t>Ŝ' = F♯(Ŝ)</a:t>
            </a:r>
          </a:p>
          <a:p xmlns:a="http://schemas.openxmlformats.org/drawingml/2006/main">
            <a:pPr algn="ctr">
              <a:defRPr sz="1650" b="0">
                <a:solidFill>
                  <a:srgbClr val="152331"/>
                </a:solidFill>
                <a:latin typeface="DejaVu Sans Mono"/>
                <a:ea typeface="DejaVu Sans Mono"/>
                <a:cs typeface="DejaVu Sans Mono"/>
              </a:defRPr>
            </a:pPr>
            <a:r>
              <a:rPr sz="1650" b="0">
                <a:solidFill>
                  <a:srgbClr val="152331"/>
                </a:solidFill>
                <a:latin typeface="DejaVu Sans Mono"/>
                <a:ea typeface="DejaVu Sans Mono"/>
                <a:cs typeface="DejaVu Sans Mono"/>
              </a:rPr>
              <a:t>check  Ŝ ∩ Bad ≠ ∅</a:t>
            </a:r>
          </a:p>
        </p:txBody>
      </p:sp>
      <p:sp>
        <p:nvSpPr>
          <p:cNvPr id="9" name="">
            <a:extLst xmlns:a="http://schemas.openxmlformats.org/drawingml/2006/main">
              <a:ext uri="{FF2B5EF4-FFF2-40B4-BE49-F238E27FC236}">
                <a16:creationId xmlns:a16="http://schemas.microsoft.com/office/drawing/2014/main" id="{64F1C19C-ADC5-4D73-8031-86A0BA09D504}"/>
              </a:ext>
            </a:extLst>
          </p:cNvPr>
          <p:cNvSpPr>
            <a:spLocks xmlns:a="http://schemas.openxmlformats.org/drawingml/2006/main" noGrp="1"/>
          </p:cNvSpPr>
          <p:nvPr/>
        </p:nvSpPr>
        <p:spPr>
          <a:xfrm xmlns:a="http://schemas.openxmlformats.org/drawingml/2006/main">
            <a:off x="6334125" y="1600200"/>
            <a:ext cx="76200" cy="1066800"/>
          </a:xfrm>
          <a:prstGeom xmlns:a="http://schemas.openxmlformats.org/drawingml/2006/main" prst="rect">
            <a:avLst/>
          </a:prstGeom>
          <a:solidFill xmlns:a="http://schemas.openxmlformats.org/drawingml/2006/main">
            <a:srgbClr val="1677A6"/>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93051EEA-3892-445C-AF19-4B704C41B470}"/>
              </a:ext>
            </a:extLst>
          </p:cNvPr>
          <p:cNvSpPr>
            <a:spLocks xmlns:a="http://schemas.openxmlformats.org/drawingml/2006/main" noGrp="1"/>
          </p:cNvSpPr>
          <p:nvPr/>
        </p:nvSpPr>
        <p:spPr>
          <a:xfrm xmlns:a="http://schemas.openxmlformats.org/drawingml/2006/main">
            <a:off x="6562725" y="1600200"/>
            <a:ext cx="45339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000"/>
          </a:bodyPr>
          <a:lstStyle xmlns:a="http://schemas.openxmlformats.org/drawingml/2006/main"/>
          <a:p xmlns:a="http://schemas.openxmlformats.org/drawingml/2006/main">
            <a:pPr algn="l">
              <a:defRPr sz="1500" b="1">
                <a:solidFill>
                  <a:srgbClr val="071A2B"/>
                </a:solidFill>
                <a:latin typeface="DejaVu Sans"/>
                <a:ea typeface="DejaVu Sans"/>
                <a:cs typeface="DejaVu Sans"/>
              </a:defRPr>
            </a:pPr>
            <a:r>
              <a:rPr sz="1500" b="1">
                <a:solidFill>
                  <a:srgbClr val="071A2B"/>
                </a:solidFill>
                <a:latin typeface="DejaVu Sans"/>
                <a:ea typeface="DejaVu Sans"/>
                <a:cs typeface="DejaVu Sans"/>
              </a:rPr>
              <a:t>Dataflow and taint</a:t>
            </a:r>
          </a:p>
        </p:txBody>
      </p:sp>
      <p:sp>
        <p:nvSpPr>
          <p:cNvPr id="11" name="">
            <a:extLst xmlns:a="http://schemas.openxmlformats.org/drawingml/2006/main">
              <a:ext uri="{FF2B5EF4-FFF2-40B4-BE49-F238E27FC236}">
                <a16:creationId xmlns:a16="http://schemas.microsoft.com/office/drawing/2014/main" id="{FEE9D81C-B07C-4AAC-9302-0BB55340D9A7}"/>
              </a:ext>
            </a:extLst>
          </p:cNvPr>
          <p:cNvSpPr>
            <a:spLocks xmlns:a="http://schemas.openxmlformats.org/drawingml/2006/main" noGrp="1"/>
          </p:cNvSpPr>
          <p:nvPr/>
        </p:nvSpPr>
        <p:spPr>
          <a:xfrm xmlns:a="http://schemas.openxmlformats.org/drawingml/2006/main">
            <a:off x="6562725" y="1924050"/>
            <a:ext cx="45339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Propagate facts through a control-flow graph. Scale comes from joins and fixed points, which also lose correlations.</a:t>
            </a:r>
          </a:p>
        </p:txBody>
      </p:sp>
      <p:sp>
        <p:nvSpPr>
          <p:cNvPr id="12" name="">
            <a:extLst xmlns:a="http://schemas.openxmlformats.org/drawingml/2006/main">
              <a:ext uri="{FF2B5EF4-FFF2-40B4-BE49-F238E27FC236}">
                <a16:creationId xmlns:a16="http://schemas.microsoft.com/office/drawing/2014/main" id="{0C046FBD-4269-422A-93BF-7707E7E6B9A3}"/>
              </a:ext>
            </a:extLst>
          </p:cNvPr>
          <p:cNvSpPr>
            <a:spLocks xmlns:a="http://schemas.openxmlformats.org/drawingml/2006/main" noGrp="1"/>
          </p:cNvSpPr>
          <p:nvPr/>
        </p:nvSpPr>
        <p:spPr>
          <a:xfrm xmlns:a="http://schemas.openxmlformats.org/drawingml/2006/main">
            <a:off x="6334125" y="2914650"/>
            <a:ext cx="76200" cy="1066800"/>
          </a:xfrm>
          <a:prstGeom xmlns:a="http://schemas.openxmlformats.org/drawingml/2006/main" prst="rect">
            <a:avLst/>
          </a:prstGeom>
          <a:solidFill xmlns:a="http://schemas.openxmlformats.org/drawingml/2006/main">
            <a:srgbClr val="E89B3C"/>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DA4A93A2-A8FC-48E9-9118-9BB3C27C6041}"/>
              </a:ext>
            </a:extLst>
          </p:cNvPr>
          <p:cNvSpPr>
            <a:spLocks xmlns:a="http://schemas.openxmlformats.org/drawingml/2006/main" noGrp="1"/>
          </p:cNvSpPr>
          <p:nvPr/>
        </p:nvSpPr>
        <p:spPr>
          <a:xfrm xmlns:a="http://schemas.openxmlformats.org/drawingml/2006/main">
            <a:off x="6562725" y="2914650"/>
            <a:ext cx="45339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000"/>
          </a:bodyPr>
          <a:lstStyle xmlns:a="http://schemas.openxmlformats.org/drawingml/2006/main"/>
          <a:p xmlns:a="http://schemas.openxmlformats.org/drawingml/2006/main">
            <a:pPr algn="l">
              <a:defRPr sz="1500" b="1">
                <a:solidFill>
                  <a:srgbClr val="071A2B"/>
                </a:solidFill>
                <a:latin typeface="DejaVu Sans"/>
                <a:ea typeface="DejaVu Sans"/>
                <a:cs typeface="DejaVu Sans"/>
              </a:defRPr>
            </a:pPr>
            <a:r>
              <a:rPr sz="1500" b="1">
                <a:solidFill>
                  <a:srgbClr val="071A2B"/>
                </a:solidFill>
                <a:latin typeface="DejaVu Sans"/>
                <a:ea typeface="DejaVu Sans"/>
                <a:cs typeface="DejaVu Sans"/>
              </a:rPr>
              <a:t>Symbolic execution</a:t>
            </a:r>
          </a:p>
        </p:txBody>
      </p:sp>
      <p:sp>
        <p:nvSpPr>
          <p:cNvPr id="14" name="">
            <a:extLst xmlns:a="http://schemas.openxmlformats.org/drawingml/2006/main">
              <a:ext uri="{FF2B5EF4-FFF2-40B4-BE49-F238E27FC236}">
                <a16:creationId xmlns:a16="http://schemas.microsoft.com/office/drawing/2014/main" id="{46EBCC2D-A3EB-4B5E-A949-37285B135DF9}"/>
              </a:ext>
            </a:extLst>
          </p:cNvPr>
          <p:cNvSpPr>
            <a:spLocks xmlns:a="http://schemas.openxmlformats.org/drawingml/2006/main" noGrp="1"/>
          </p:cNvSpPr>
          <p:nvPr/>
        </p:nvSpPr>
        <p:spPr>
          <a:xfrm xmlns:a="http://schemas.openxmlformats.org/drawingml/2006/main">
            <a:off x="6562725" y="3238500"/>
            <a:ext cx="45339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Collect path constraints and ask an SMT solver for an input. Precision rises, but the number of paths can grow exponentially.</a:t>
            </a:r>
          </a:p>
        </p:txBody>
      </p:sp>
      <p:sp>
        <p:nvSpPr>
          <p:cNvPr id="15" name="">
            <a:extLst xmlns:a="http://schemas.openxmlformats.org/drawingml/2006/main">
              <a:ext uri="{FF2B5EF4-FFF2-40B4-BE49-F238E27FC236}">
                <a16:creationId xmlns:a16="http://schemas.microsoft.com/office/drawing/2014/main" id="{A2FD2CAB-6FF2-4318-A012-B923901402E9}"/>
              </a:ext>
            </a:extLst>
          </p:cNvPr>
          <p:cNvSpPr>
            <a:spLocks xmlns:a="http://schemas.openxmlformats.org/drawingml/2006/main" noGrp="1"/>
          </p:cNvSpPr>
          <p:nvPr/>
        </p:nvSpPr>
        <p:spPr>
          <a:xfrm xmlns:a="http://schemas.openxmlformats.org/drawingml/2006/main">
            <a:off x="6334125" y="4229100"/>
            <a:ext cx="76200" cy="1066800"/>
          </a:xfrm>
          <a:prstGeom xmlns:a="http://schemas.openxmlformats.org/drawingml/2006/main" prst="rect">
            <a:avLst/>
          </a:prstGeom>
          <a:solidFill xmlns:a="http://schemas.openxmlformats.org/drawingml/2006/main">
            <a:srgbClr val="D65252"/>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651D7D5E-D75D-4F2E-B079-986781943732}"/>
              </a:ext>
            </a:extLst>
          </p:cNvPr>
          <p:cNvSpPr>
            <a:spLocks xmlns:a="http://schemas.openxmlformats.org/drawingml/2006/main" noGrp="1"/>
          </p:cNvSpPr>
          <p:nvPr/>
        </p:nvSpPr>
        <p:spPr>
          <a:xfrm xmlns:a="http://schemas.openxmlformats.org/drawingml/2006/main">
            <a:off x="6562725" y="4229100"/>
            <a:ext cx="45339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000"/>
          </a:bodyPr>
          <a:lstStyle xmlns:a="http://schemas.openxmlformats.org/drawingml/2006/main"/>
          <a:p xmlns:a="http://schemas.openxmlformats.org/drawingml/2006/main">
            <a:pPr algn="l">
              <a:defRPr sz="1500" b="1">
                <a:solidFill>
                  <a:srgbClr val="071A2B"/>
                </a:solidFill>
                <a:latin typeface="DejaVu Sans"/>
                <a:ea typeface="DejaVu Sans"/>
                <a:cs typeface="DejaVu Sans"/>
              </a:defRPr>
            </a:pPr>
            <a:r>
              <a:rPr sz="1500" b="1">
                <a:solidFill>
                  <a:srgbClr val="071A2B"/>
                </a:solidFill>
                <a:latin typeface="DejaVu Sans"/>
                <a:ea typeface="DejaVu Sans"/>
                <a:cs typeface="DejaVu Sans"/>
              </a:rPr>
              <a:t>Core tradeoff</a:t>
            </a:r>
          </a:p>
        </p:txBody>
      </p:sp>
      <p:sp>
        <p:nvSpPr>
          <p:cNvPr id="17" name="">
            <a:extLst xmlns:a="http://schemas.openxmlformats.org/drawingml/2006/main">
              <a:ext uri="{FF2B5EF4-FFF2-40B4-BE49-F238E27FC236}">
                <a16:creationId xmlns:a16="http://schemas.microsoft.com/office/drawing/2014/main" id="{328CC1F2-64FF-48E1-9D5A-3E988F47ED0E}"/>
              </a:ext>
            </a:extLst>
          </p:cNvPr>
          <p:cNvSpPr>
            <a:spLocks xmlns:a="http://schemas.openxmlformats.org/drawingml/2006/main" noGrp="1"/>
          </p:cNvSpPr>
          <p:nvPr/>
        </p:nvSpPr>
        <p:spPr>
          <a:xfrm xmlns:a="http://schemas.openxmlformats.org/drawingml/2006/main">
            <a:off x="6562725" y="4552950"/>
            <a:ext cx="45339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173"/>
          </a:bodyPr>
          <a:lstStyle xmlns:a="http://schemas.openxmlformats.org/drawingml/2006/main"/>
          <a:p xmlns:a="http://schemas.openxmlformats.org/drawingml/2006/main">
            <a:pPr algn="l">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Sound over-approximation can produce false alarms. Under-approximation misses behaviors. Specifications and models decide what counts as bad.</a:t>
            </a:r>
          </a:p>
        </p:txBody>
      </p:sp>
    </p:spTree>
    <p:extLst>
      <p:ext uri="{BB962C8B-B14F-4D97-AF65-F5344CB8AC3E}">
        <p14:creationId xmlns:p14="http://schemas.microsoft.com/office/powerpoint/2010/main" val="188277010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CBDDF81-5084-4B80-9D60-03382A35F3C5}"/>
              </a:ext>
            </a:extLst>
          </p:cNvPr>
          <p:cNvSpPr>
            <a:spLocks xmlns:a="http://schemas.openxmlformats.org/drawingml/2006/main" noGrp="1"/>
          </p:cNvSpPr>
          <p:nvPr/>
        </p:nvSpPr>
        <p:spPr>
          <a:xfrm xmlns:a="http://schemas.openxmlformats.org/drawingml/2006/main">
            <a:off x="0" y="0"/>
            <a:ext cx="12192000" cy="133350"/>
          </a:xfrm>
          <a:prstGeom xmlns:a="http://schemas.openxmlformats.org/drawingml/2006/main" prst="rect">
            <a:avLst/>
          </a:prstGeom>
          <a:solidFill xmlns:a="http://schemas.openxmlformats.org/drawingml/2006/main">
            <a:srgbClr val="1677A6"/>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4E6CA427-B937-45D8-848F-6CB5A893304F}"/>
              </a:ext>
            </a:extLst>
          </p:cNvPr>
          <p:cNvSpPr>
            <a:spLocks xmlns:a="http://schemas.openxmlformats.org/drawingml/2006/main" noGrp="1"/>
          </p:cNvSpPr>
          <p:nvPr/>
        </p:nvSpPr>
        <p:spPr>
          <a:xfrm xmlns:a="http://schemas.openxmlformats.org/drawingml/2006/main">
            <a:off x="666750" y="323850"/>
            <a:ext cx="428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1667"/>
          </a:bodyPr>
          <a:lstStyle xmlns:a="http://schemas.openxmlformats.org/drawingml/2006/main"/>
          <a:p xmlns:a="http://schemas.openxmlformats.org/drawingml/2006/main">
            <a:pPr algn="l">
              <a:defRPr sz="1050" b="1">
                <a:solidFill>
                  <a:srgbClr val="1677A6"/>
                </a:solidFill>
                <a:latin typeface="DejaVu Sans"/>
                <a:ea typeface="DejaVu Sans"/>
                <a:cs typeface="DejaVu Sans"/>
              </a:defRPr>
            </a:pPr>
            <a:r>
              <a:rPr sz="1050" b="1">
                <a:solidFill>
                  <a:srgbClr val="1677A6"/>
                </a:solidFill>
                <a:latin typeface="DejaVu Sans"/>
                <a:ea typeface="DejaVu Sans"/>
                <a:cs typeface="DejaVu Sans"/>
              </a:rPr>
              <a:t>TRADITIONAL METHODS</a:t>
            </a:r>
          </a:p>
        </p:txBody>
      </p:sp>
      <p:sp>
        <p:nvSpPr>
          <p:cNvPr id="3" name="">
            <a:extLst xmlns:a="http://schemas.openxmlformats.org/drawingml/2006/main">
              <a:ext uri="{FF2B5EF4-FFF2-40B4-BE49-F238E27FC236}">
                <a16:creationId xmlns:a16="http://schemas.microsoft.com/office/drawing/2014/main" id="{B7C7DFBF-E615-4396-A195-82129D320D31}"/>
              </a:ext>
            </a:extLst>
          </p:cNvPr>
          <p:cNvSpPr>
            <a:spLocks xmlns:a="http://schemas.openxmlformats.org/drawingml/2006/main" noGrp="1"/>
          </p:cNvSpPr>
          <p:nvPr/>
        </p:nvSpPr>
        <p:spPr>
          <a:xfrm xmlns:a="http://schemas.openxmlformats.org/drawingml/2006/main">
            <a:off x="666750" y="59055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550" b="1">
                <a:solidFill>
                  <a:srgbClr val="071A2B"/>
                </a:solidFill>
                <a:latin typeface="DejaVu Sans"/>
                <a:ea typeface="DejaVu Sans"/>
                <a:cs typeface="DejaVu Sans"/>
              </a:defRPr>
            </a:pPr>
            <a:r>
              <a:rPr sz="2550" b="1">
                <a:solidFill>
                  <a:srgbClr val="071A2B"/>
                </a:solidFill>
                <a:latin typeface="DejaVu Sans"/>
                <a:ea typeface="DejaVu Sans"/>
                <a:cs typeface="DejaVu Sans"/>
              </a:rPr>
              <a:t>Dynamic analysis turns executions into search feedback</a:t>
            </a:r>
          </a:p>
        </p:txBody>
      </p:sp>
      <p:sp>
        <p:nvSpPr>
          <p:cNvPr id="4" name="">
            <a:extLst xmlns:a="http://schemas.openxmlformats.org/drawingml/2006/main">
              <a:ext uri="{FF2B5EF4-FFF2-40B4-BE49-F238E27FC236}">
                <a16:creationId xmlns:a16="http://schemas.microsoft.com/office/drawing/2014/main" id="{3C03761C-39B2-45E3-805C-5426D6E7689E}"/>
              </a:ext>
            </a:extLst>
          </p:cNvPr>
          <p:cNvSpPr>
            <a:spLocks xmlns:a="http://schemas.openxmlformats.org/drawingml/2006/main" noGrp="1"/>
          </p:cNvSpPr>
          <p:nvPr/>
        </p:nvSpPr>
        <p:spPr>
          <a:xfrm xmlns:a="http://schemas.openxmlformats.org/drawingml/2006/main">
            <a:off x="666750" y="6429375"/>
            <a:ext cx="10858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0000"/>
          </a:bodyPr>
          <a:lstStyle xmlns:a="http://schemas.openxmlformats.org/drawingml/2006/main"/>
          <a:p xmlns:a="http://schemas.openxmlformats.org/drawingml/2006/main">
            <a:pPr algn="l">
              <a:defRPr sz="750" b="0">
                <a:solidFill>
                  <a:srgbClr val="647383"/>
                </a:solidFill>
                <a:latin typeface="DejaVu Sans"/>
                <a:ea typeface="DejaVu Sans"/>
                <a:cs typeface="DejaVu Sans"/>
              </a:defRPr>
            </a:pPr>
            <a:r>
              <a:rPr sz="750" b="0">
                <a:solidFill>
                  <a:srgbClr val="647383"/>
                </a:solidFill>
                <a:latin typeface="DejaVu Sans"/>
                <a:ea typeface="DejaVu Sans"/>
                <a:cs typeface="DejaVu Sans"/>
              </a:rPr>
              <a:t>ADVANCED SECURITY TOPICS  ·  FALL 2026</a:t>
            </a:r>
          </a:p>
        </p:txBody>
      </p:sp>
      <p:sp>
        <p:nvSpPr>
          <p:cNvPr id="5" name="">
            <a:extLst xmlns:a="http://schemas.openxmlformats.org/drawingml/2006/main">
              <a:ext uri="{FF2B5EF4-FFF2-40B4-BE49-F238E27FC236}">
                <a16:creationId xmlns:a16="http://schemas.microsoft.com/office/drawing/2014/main" id="{91EE1E64-E7C5-4137-AE92-D375C4AD5D3D}"/>
              </a:ext>
            </a:extLst>
          </p:cNvPr>
          <p:cNvSpPr>
            <a:spLocks xmlns:a="http://schemas.openxmlformats.org/drawingml/2006/main" noGrp="1"/>
          </p:cNvSpPr>
          <p:nvPr/>
        </p:nvSpPr>
        <p:spPr>
          <a:xfrm xmlns:a="http://schemas.openxmlformats.org/drawingml/2006/main">
            <a:off x="723900" y="1619250"/>
            <a:ext cx="2238375" cy="1000125"/>
          </a:xfrm>
          <a:prstGeom xmlns:a="http://schemas.openxmlformats.org/drawingml/2006/main" prst="rect">
            <a:avLst/>
          </a:prstGeom>
          <a:solidFill xmlns:a="http://schemas.openxmlformats.org/drawingml/2006/main">
            <a:srgbClr val="F3F6F8"/>
          </a:solidFill>
          <a:ln xmlns:a="http://schemas.openxmlformats.org/drawingml/2006/main" w="9525">
            <a:solidFill>
              <a:srgbClr val="D7E0E6"/>
            </a:solidFill>
          </a:ln>
        </p:spPr>
        <p:txBody>
          <a:bodyPr xmlns:a="http://schemas.openxmlformats.org/drawingml/2006/main" anchor="ctr">
            <a:normAutofit fontScale="100000"/>
          </a:bodyPr>
          <a:lstStyle xmlns:a="http://schemas.openxmlformats.org/drawingml/2006/main"/>
          <a:p xmlns:a="http://schemas.openxmlformats.org/drawingml/2006/main">
            <a:pPr algn="ctr">
              <a:defRPr sz="1650" b="1">
                <a:solidFill>
                  <a:srgbClr val="152331"/>
                </a:solidFill>
                <a:latin typeface="DejaVu Sans"/>
                <a:ea typeface="DejaVu Sans"/>
                <a:cs typeface="DejaVu Sans"/>
              </a:defRPr>
            </a:pPr>
            <a:r>
              <a:rPr sz="1650" b="1">
                <a:solidFill>
                  <a:srgbClr val="152331"/>
                </a:solidFill>
                <a:latin typeface="DejaVu Sans"/>
                <a:ea typeface="DejaVu Sans"/>
                <a:cs typeface="DejaVu Sans"/>
              </a:rPr>
              <a:t>Input corpus</a:t>
            </a:r>
          </a:p>
          <a:p xmlns:a="http://schemas.openxmlformats.org/drawingml/2006/main">
            <a:pPr algn="ctr">
              <a:defRPr sz="1650" b="1">
                <a:solidFill>
                  <a:srgbClr val="152331"/>
                </a:solidFill>
                <a:latin typeface="DejaVu Sans"/>
                <a:ea typeface="DejaVu Sans"/>
                <a:cs typeface="DejaVu Sans"/>
              </a:defRPr>
            </a:pPr>
            <a:r>
              <a:rPr sz="1650" b="1">
                <a:solidFill>
                  <a:srgbClr val="152331"/>
                </a:solidFill>
                <a:latin typeface="DejaVu Sans"/>
                <a:ea typeface="DejaVu Sans"/>
                <a:cs typeface="DejaVu Sans"/>
              </a:rPr>
              <a:t>seeds + mutations</a:t>
            </a:r>
          </a:p>
        </p:txBody>
      </p:sp>
      <p:sp>
        <p:nvSpPr>
          <p:cNvPr id="6" name="">
            <a:extLst xmlns:a="http://schemas.openxmlformats.org/drawingml/2006/main">
              <a:ext uri="{FF2B5EF4-FFF2-40B4-BE49-F238E27FC236}">
                <a16:creationId xmlns:a16="http://schemas.microsoft.com/office/drawing/2014/main" id="{8CF613B0-1721-425E-8237-926BFA84FF77}"/>
              </a:ext>
            </a:extLst>
          </p:cNvPr>
          <p:cNvSpPr>
            <a:spLocks xmlns:a="http://schemas.openxmlformats.org/drawingml/2006/main" noGrp="1"/>
          </p:cNvSpPr>
          <p:nvPr/>
        </p:nvSpPr>
        <p:spPr>
          <a:xfrm xmlns:a="http://schemas.openxmlformats.org/drawingml/2006/main">
            <a:off x="3476625" y="1619250"/>
            <a:ext cx="2238375" cy="1000125"/>
          </a:xfrm>
          <a:prstGeom xmlns:a="http://schemas.openxmlformats.org/drawingml/2006/main" prst="rect">
            <a:avLst/>
          </a:prstGeom>
          <a:solidFill xmlns:a="http://schemas.openxmlformats.org/drawingml/2006/main">
            <a:srgbClr val="DDEFF5"/>
          </a:solidFill>
          <a:ln xmlns:a="http://schemas.openxmlformats.org/drawingml/2006/main" w="9525">
            <a:solidFill>
              <a:srgbClr val="55B9D3"/>
            </a:solidFill>
          </a:ln>
        </p:spPr>
        <p:txBody>
          <a:bodyPr xmlns:a="http://schemas.openxmlformats.org/drawingml/2006/main" anchor="ctr">
            <a:normAutofit fontScale="100000"/>
          </a:bodyPr>
          <a:lstStyle xmlns:a="http://schemas.openxmlformats.org/drawingml/2006/main"/>
          <a:p xmlns:a="http://schemas.openxmlformats.org/drawingml/2006/main">
            <a:pPr algn="ctr">
              <a:defRPr sz="1650" b="1">
                <a:solidFill>
                  <a:srgbClr val="152331"/>
                </a:solidFill>
                <a:latin typeface="DejaVu Sans"/>
                <a:ea typeface="DejaVu Sans"/>
                <a:cs typeface="DejaVu Sans"/>
              </a:defRPr>
            </a:pPr>
            <a:r>
              <a:rPr sz="1650" b="1">
                <a:solidFill>
                  <a:srgbClr val="152331"/>
                </a:solidFill>
                <a:latin typeface="DejaVu Sans"/>
                <a:ea typeface="DejaVu Sans"/>
                <a:cs typeface="DejaVu Sans"/>
              </a:rPr>
              <a:t>Instrumented run</a:t>
            </a:r>
          </a:p>
          <a:p xmlns:a="http://schemas.openxmlformats.org/drawingml/2006/main">
            <a:pPr algn="ctr">
              <a:defRPr sz="1650" b="1">
                <a:solidFill>
                  <a:srgbClr val="152331"/>
                </a:solidFill>
                <a:latin typeface="DejaVu Sans"/>
                <a:ea typeface="DejaVu Sans"/>
                <a:cs typeface="DejaVu Sans"/>
              </a:defRPr>
            </a:pPr>
            <a:r>
              <a:rPr sz="1650" b="1">
                <a:solidFill>
                  <a:srgbClr val="152331"/>
                </a:solidFill>
                <a:latin typeface="DejaVu Sans"/>
                <a:ea typeface="DejaVu Sans"/>
                <a:cs typeface="DejaVu Sans"/>
              </a:rPr>
              <a:t>coverage + state</a:t>
            </a:r>
          </a:p>
        </p:txBody>
      </p:sp>
      <p:sp>
        <p:nvSpPr>
          <p:cNvPr id="7" name="">
            <a:extLst xmlns:a="http://schemas.openxmlformats.org/drawingml/2006/main">
              <a:ext uri="{FF2B5EF4-FFF2-40B4-BE49-F238E27FC236}">
                <a16:creationId xmlns:a16="http://schemas.microsoft.com/office/drawing/2014/main" id="{EB7F7629-99FA-402A-AAC4-14D3F439EE6A}"/>
              </a:ext>
            </a:extLst>
          </p:cNvPr>
          <p:cNvSpPr>
            <a:spLocks xmlns:a="http://schemas.openxmlformats.org/drawingml/2006/main" noGrp="1"/>
          </p:cNvSpPr>
          <p:nvPr/>
        </p:nvSpPr>
        <p:spPr>
          <a:xfrm xmlns:a="http://schemas.openxmlformats.org/drawingml/2006/main">
            <a:off x="6229350" y="1619250"/>
            <a:ext cx="2238375" cy="1000125"/>
          </a:xfrm>
          <a:prstGeom xmlns:a="http://schemas.openxmlformats.org/drawingml/2006/main" prst="rect">
            <a:avLst/>
          </a:prstGeom>
          <a:solidFill xmlns:a="http://schemas.openxmlformats.org/drawingml/2006/main">
            <a:srgbClr val="F3F6F8"/>
          </a:solidFill>
          <a:ln xmlns:a="http://schemas.openxmlformats.org/drawingml/2006/main" w="9525">
            <a:solidFill>
              <a:srgbClr val="D7E0E6"/>
            </a:solidFill>
          </a:ln>
        </p:spPr>
        <p:txBody>
          <a:bodyPr xmlns:a="http://schemas.openxmlformats.org/drawingml/2006/main" anchor="ctr">
            <a:normAutofit fontScale="100000"/>
          </a:bodyPr>
          <a:lstStyle xmlns:a="http://schemas.openxmlformats.org/drawingml/2006/main"/>
          <a:p xmlns:a="http://schemas.openxmlformats.org/drawingml/2006/main">
            <a:pPr algn="ctr">
              <a:defRPr sz="1650" b="1">
                <a:solidFill>
                  <a:srgbClr val="152331"/>
                </a:solidFill>
                <a:latin typeface="DejaVu Sans"/>
                <a:ea typeface="DejaVu Sans"/>
                <a:cs typeface="DejaVu Sans"/>
              </a:defRPr>
            </a:pPr>
            <a:r>
              <a:rPr sz="1650" b="1">
                <a:solidFill>
                  <a:srgbClr val="152331"/>
                </a:solidFill>
                <a:latin typeface="DejaVu Sans"/>
                <a:ea typeface="DejaVu Sans"/>
                <a:cs typeface="DejaVu Sans"/>
              </a:rPr>
              <a:t>Oracle</a:t>
            </a:r>
          </a:p>
          <a:p xmlns:a="http://schemas.openxmlformats.org/drawingml/2006/main">
            <a:pPr algn="ctr">
              <a:defRPr sz="1650" b="1">
                <a:solidFill>
                  <a:srgbClr val="152331"/>
                </a:solidFill>
                <a:latin typeface="DejaVu Sans"/>
                <a:ea typeface="DejaVu Sans"/>
                <a:cs typeface="DejaVu Sans"/>
              </a:defRPr>
            </a:pPr>
            <a:r>
              <a:rPr sz="1650" b="1">
                <a:solidFill>
                  <a:srgbClr val="152331"/>
                </a:solidFill>
                <a:latin typeface="DejaVu Sans"/>
                <a:ea typeface="DejaVu Sans"/>
                <a:cs typeface="DejaVu Sans"/>
              </a:rPr>
              <a:t>crash, sanitizer, assert</a:t>
            </a:r>
          </a:p>
        </p:txBody>
      </p:sp>
      <p:sp>
        <p:nvSpPr>
          <p:cNvPr id="8" name="">
            <a:extLst xmlns:a="http://schemas.openxmlformats.org/drawingml/2006/main">
              <a:ext uri="{FF2B5EF4-FFF2-40B4-BE49-F238E27FC236}">
                <a16:creationId xmlns:a16="http://schemas.microsoft.com/office/drawing/2014/main" id="{8FC500CA-C98C-48E7-A1F7-6D9DD044FDCD}"/>
              </a:ext>
            </a:extLst>
          </p:cNvPr>
          <p:cNvSpPr>
            <a:spLocks xmlns:a="http://schemas.openxmlformats.org/drawingml/2006/main" noGrp="1"/>
          </p:cNvSpPr>
          <p:nvPr/>
        </p:nvSpPr>
        <p:spPr>
          <a:xfrm xmlns:a="http://schemas.openxmlformats.org/drawingml/2006/main">
            <a:off x="8982075" y="1619250"/>
            <a:ext cx="2238375" cy="1000125"/>
          </a:xfrm>
          <a:prstGeom xmlns:a="http://schemas.openxmlformats.org/drawingml/2006/main" prst="rect">
            <a:avLst/>
          </a:prstGeom>
          <a:solidFill xmlns:a="http://schemas.openxmlformats.org/drawingml/2006/main">
            <a:srgbClr val="E8F4EF"/>
          </a:solidFill>
          <a:ln xmlns:a="http://schemas.openxmlformats.org/drawingml/2006/main" w="9525">
            <a:solidFill>
              <a:srgbClr val="2C8B70"/>
            </a:solidFill>
          </a:ln>
        </p:spPr>
        <p:txBody>
          <a:bodyPr xmlns:a="http://schemas.openxmlformats.org/drawingml/2006/main" anchor="ctr">
            <a:normAutofit fontScale="100000"/>
          </a:bodyPr>
          <a:lstStyle xmlns:a="http://schemas.openxmlformats.org/drawingml/2006/main"/>
          <a:p xmlns:a="http://schemas.openxmlformats.org/drawingml/2006/main">
            <a:pPr algn="ctr">
              <a:defRPr sz="1650" b="1">
                <a:solidFill>
                  <a:srgbClr val="152331"/>
                </a:solidFill>
                <a:latin typeface="DejaVu Sans"/>
                <a:ea typeface="DejaVu Sans"/>
                <a:cs typeface="DejaVu Sans"/>
              </a:defRPr>
            </a:pPr>
            <a:r>
              <a:rPr sz="1650" b="1">
                <a:solidFill>
                  <a:srgbClr val="152331"/>
                </a:solidFill>
                <a:latin typeface="DejaVu Sans"/>
                <a:ea typeface="DejaVu Sans"/>
                <a:cs typeface="DejaVu Sans"/>
              </a:rPr>
              <a:t>New evidence</a:t>
            </a:r>
          </a:p>
          <a:p xmlns:a="http://schemas.openxmlformats.org/drawingml/2006/main">
            <a:pPr algn="ctr">
              <a:defRPr sz="1650" b="1">
                <a:solidFill>
                  <a:srgbClr val="152331"/>
                </a:solidFill>
                <a:latin typeface="DejaVu Sans"/>
                <a:ea typeface="DejaVu Sans"/>
                <a:cs typeface="DejaVu Sans"/>
              </a:defRPr>
            </a:pPr>
            <a:r>
              <a:rPr sz="1650" b="1">
                <a:solidFill>
                  <a:srgbClr val="152331"/>
                </a:solidFill>
                <a:latin typeface="DejaVu Sans"/>
                <a:ea typeface="DejaVu Sans"/>
                <a:cs typeface="DejaVu Sans"/>
              </a:rPr>
              <a:t>retain + minimize</a:t>
            </a:r>
          </a:p>
        </p:txBody>
      </p:sp>
      <p:sp>
        <p:nvSpPr>
          <p:cNvPr id="9" name="">
            <a:extLst xmlns:a="http://schemas.openxmlformats.org/drawingml/2006/main">
              <a:ext uri="{FF2B5EF4-FFF2-40B4-BE49-F238E27FC236}">
                <a16:creationId xmlns:a16="http://schemas.microsoft.com/office/drawing/2014/main" id="{0C7B0048-9661-492B-B7C7-F729DD5C310A}"/>
              </a:ext>
            </a:extLst>
          </p:cNvPr>
          <p:cNvSpPr>
            <a:spLocks xmlns:a="http://schemas.openxmlformats.org/drawingml/2006/main" noGrp="1"/>
          </p:cNvSpPr>
          <p:nvPr/>
        </p:nvSpPr>
        <p:spPr>
          <a:xfrm xmlns:a="http://schemas.openxmlformats.org/drawingml/2006/main">
            <a:off x="2962275" y="2095500"/>
            <a:ext cx="514350" cy="38100"/>
          </a:xfrm>
          <a:prstGeom xmlns:a="http://schemas.openxmlformats.org/drawingml/2006/main" prst="rect">
            <a:avLst/>
          </a:prstGeom>
          <a:solidFill xmlns:a="http://schemas.openxmlformats.org/drawingml/2006/main">
            <a:srgbClr val="1677A6"/>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B97ABACE-E32F-4D74-92C0-00F3A521BBC2}"/>
              </a:ext>
            </a:extLst>
          </p:cNvPr>
          <p:cNvSpPr>
            <a:spLocks xmlns:a="http://schemas.openxmlformats.org/drawingml/2006/main" noGrp="1"/>
          </p:cNvSpPr>
          <p:nvPr/>
        </p:nvSpPr>
        <p:spPr>
          <a:xfrm xmlns:a="http://schemas.openxmlformats.org/drawingml/2006/main">
            <a:off x="5715000" y="2095500"/>
            <a:ext cx="514350" cy="38100"/>
          </a:xfrm>
          <a:prstGeom xmlns:a="http://schemas.openxmlformats.org/drawingml/2006/main" prst="rect">
            <a:avLst/>
          </a:prstGeom>
          <a:solidFill xmlns:a="http://schemas.openxmlformats.org/drawingml/2006/main">
            <a:srgbClr val="1677A6"/>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91459928-693E-447E-A7AE-EBD634FA84AF}"/>
              </a:ext>
            </a:extLst>
          </p:cNvPr>
          <p:cNvSpPr>
            <a:spLocks xmlns:a="http://schemas.openxmlformats.org/drawingml/2006/main" noGrp="1"/>
          </p:cNvSpPr>
          <p:nvPr/>
        </p:nvSpPr>
        <p:spPr>
          <a:xfrm xmlns:a="http://schemas.openxmlformats.org/drawingml/2006/main">
            <a:off x="8467725" y="2095500"/>
            <a:ext cx="514350" cy="38100"/>
          </a:xfrm>
          <a:prstGeom xmlns:a="http://schemas.openxmlformats.org/drawingml/2006/main" prst="rect">
            <a:avLst/>
          </a:prstGeom>
          <a:solidFill xmlns:a="http://schemas.openxmlformats.org/drawingml/2006/main">
            <a:srgbClr val="2C8B70"/>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C6295A2E-A48A-4935-B5AE-896673F0E6B2}"/>
              </a:ext>
            </a:extLst>
          </p:cNvPr>
          <p:cNvSpPr>
            <a:spLocks xmlns:a="http://schemas.openxmlformats.org/drawingml/2006/main" noGrp="1"/>
          </p:cNvSpPr>
          <p:nvPr/>
        </p:nvSpPr>
        <p:spPr>
          <a:xfrm xmlns:a="http://schemas.openxmlformats.org/drawingml/2006/main">
            <a:off x="819150" y="3381375"/>
            <a:ext cx="76200" cy="1762125"/>
          </a:xfrm>
          <a:prstGeom xmlns:a="http://schemas.openxmlformats.org/drawingml/2006/main" prst="rect">
            <a:avLst/>
          </a:prstGeom>
          <a:solidFill xmlns:a="http://schemas.openxmlformats.org/drawingml/2006/main">
            <a:srgbClr val="2C8B70"/>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EAD91E4D-0AA0-4370-AFF3-F5724C3C4376}"/>
              </a:ext>
            </a:extLst>
          </p:cNvPr>
          <p:cNvSpPr>
            <a:spLocks xmlns:a="http://schemas.openxmlformats.org/drawingml/2006/main" noGrp="1"/>
          </p:cNvSpPr>
          <p:nvPr/>
        </p:nvSpPr>
        <p:spPr>
          <a:xfrm xmlns:a="http://schemas.openxmlformats.org/drawingml/2006/main">
            <a:off x="1047750" y="3381375"/>
            <a:ext cx="29146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000"/>
          </a:bodyPr>
          <a:lstStyle xmlns:a="http://schemas.openxmlformats.org/drawingml/2006/main"/>
          <a:p xmlns:a="http://schemas.openxmlformats.org/drawingml/2006/main">
            <a:pPr algn="l">
              <a:defRPr sz="1500" b="1">
                <a:solidFill>
                  <a:srgbClr val="071A2B"/>
                </a:solidFill>
                <a:latin typeface="DejaVu Sans"/>
                <a:ea typeface="DejaVu Sans"/>
                <a:cs typeface="DejaVu Sans"/>
              </a:defRPr>
            </a:pPr>
            <a:r>
              <a:rPr sz="1500" b="1">
                <a:solidFill>
                  <a:srgbClr val="071A2B"/>
                </a:solidFill>
                <a:latin typeface="DejaVu Sans"/>
                <a:ea typeface="DejaVu Sans"/>
                <a:cs typeface="DejaVu Sans"/>
              </a:rPr>
              <a:t>Strength</a:t>
            </a:r>
          </a:p>
        </p:txBody>
      </p:sp>
      <p:sp>
        <p:nvSpPr>
          <p:cNvPr id="14" name="">
            <a:extLst xmlns:a="http://schemas.openxmlformats.org/drawingml/2006/main">
              <a:ext uri="{FF2B5EF4-FFF2-40B4-BE49-F238E27FC236}">
                <a16:creationId xmlns:a16="http://schemas.microsoft.com/office/drawing/2014/main" id="{562844B4-A0B4-481E-B593-D182F6381919}"/>
              </a:ext>
            </a:extLst>
          </p:cNvPr>
          <p:cNvSpPr>
            <a:spLocks xmlns:a="http://schemas.openxmlformats.org/drawingml/2006/main" noGrp="1"/>
          </p:cNvSpPr>
          <p:nvPr/>
        </p:nvSpPr>
        <p:spPr>
          <a:xfrm xmlns:a="http://schemas.openxmlformats.org/drawingml/2006/main">
            <a:off x="1047750" y="3705225"/>
            <a:ext cx="2914650"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Every finding has a concrete execution. Sanitizers can provide a high-quality oracle for memory errors.</a:t>
            </a:r>
          </a:p>
        </p:txBody>
      </p:sp>
      <p:sp>
        <p:nvSpPr>
          <p:cNvPr id="15" name="">
            <a:extLst xmlns:a="http://schemas.openxmlformats.org/drawingml/2006/main">
              <a:ext uri="{FF2B5EF4-FFF2-40B4-BE49-F238E27FC236}">
                <a16:creationId xmlns:a16="http://schemas.microsoft.com/office/drawing/2014/main" id="{8FAD6BB7-3497-41D0-9759-99C356E5B18C}"/>
              </a:ext>
            </a:extLst>
          </p:cNvPr>
          <p:cNvSpPr>
            <a:spLocks xmlns:a="http://schemas.openxmlformats.org/drawingml/2006/main" noGrp="1"/>
          </p:cNvSpPr>
          <p:nvPr/>
        </p:nvSpPr>
        <p:spPr>
          <a:xfrm xmlns:a="http://schemas.openxmlformats.org/drawingml/2006/main">
            <a:off x="4524375" y="3381375"/>
            <a:ext cx="76200" cy="1762125"/>
          </a:xfrm>
          <a:prstGeom xmlns:a="http://schemas.openxmlformats.org/drawingml/2006/main" prst="rect">
            <a:avLst/>
          </a:prstGeom>
          <a:solidFill xmlns:a="http://schemas.openxmlformats.org/drawingml/2006/main">
            <a:srgbClr val="E89B3C"/>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DA8EABA1-7AE1-48D4-A6CD-39B332E8D6EE}"/>
              </a:ext>
            </a:extLst>
          </p:cNvPr>
          <p:cNvSpPr>
            <a:spLocks xmlns:a="http://schemas.openxmlformats.org/drawingml/2006/main" noGrp="1"/>
          </p:cNvSpPr>
          <p:nvPr/>
        </p:nvSpPr>
        <p:spPr>
          <a:xfrm xmlns:a="http://schemas.openxmlformats.org/drawingml/2006/main">
            <a:off x="4752975" y="3381375"/>
            <a:ext cx="29146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000"/>
          </a:bodyPr>
          <a:lstStyle xmlns:a="http://schemas.openxmlformats.org/drawingml/2006/main"/>
          <a:p xmlns:a="http://schemas.openxmlformats.org/drawingml/2006/main">
            <a:pPr algn="l">
              <a:defRPr sz="1500" b="1">
                <a:solidFill>
                  <a:srgbClr val="071A2B"/>
                </a:solidFill>
                <a:latin typeface="DejaVu Sans"/>
                <a:ea typeface="DejaVu Sans"/>
                <a:cs typeface="DejaVu Sans"/>
              </a:defRPr>
            </a:pPr>
            <a:r>
              <a:rPr sz="1500" b="1">
                <a:solidFill>
                  <a:srgbClr val="071A2B"/>
                </a:solidFill>
                <a:latin typeface="DejaVu Sans"/>
                <a:ea typeface="DejaVu Sans"/>
                <a:cs typeface="DejaVu Sans"/>
              </a:rPr>
              <a:t>Blind spot</a:t>
            </a:r>
          </a:p>
        </p:txBody>
      </p:sp>
      <p:sp>
        <p:nvSpPr>
          <p:cNvPr id="17" name="">
            <a:extLst xmlns:a="http://schemas.openxmlformats.org/drawingml/2006/main">
              <a:ext uri="{FF2B5EF4-FFF2-40B4-BE49-F238E27FC236}">
                <a16:creationId xmlns:a16="http://schemas.microsoft.com/office/drawing/2014/main" id="{76A7D44C-D847-4013-A539-6011A8A51AFF}"/>
              </a:ext>
            </a:extLst>
          </p:cNvPr>
          <p:cNvSpPr>
            <a:spLocks xmlns:a="http://schemas.openxmlformats.org/drawingml/2006/main" noGrp="1"/>
          </p:cNvSpPr>
          <p:nvPr/>
        </p:nvSpPr>
        <p:spPr>
          <a:xfrm xmlns:a="http://schemas.openxmlformats.org/drawingml/2006/main">
            <a:off x="4752975" y="3705225"/>
            <a:ext cx="2914650"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Coverage does not imply semantic adequacy. Rare states, protocols, checksums, and long sequences block random mutation.</a:t>
            </a:r>
          </a:p>
        </p:txBody>
      </p:sp>
      <p:sp>
        <p:nvSpPr>
          <p:cNvPr id="18" name="">
            <a:extLst xmlns:a="http://schemas.openxmlformats.org/drawingml/2006/main">
              <a:ext uri="{FF2B5EF4-FFF2-40B4-BE49-F238E27FC236}">
                <a16:creationId xmlns:a16="http://schemas.microsoft.com/office/drawing/2014/main" id="{334BCB81-A3EC-44B5-B1D4-32EBB7BE7C07}"/>
              </a:ext>
            </a:extLst>
          </p:cNvPr>
          <p:cNvSpPr>
            <a:spLocks xmlns:a="http://schemas.openxmlformats.org/drawingml/2006/main" noGrp="1"/>
          </p:cNvSpPr>
          <p:nvPr/>
        </p:nvSpPr>
        <p:spPr>
          <a:xfrm xmlns:a="http://schemas.openxmlformats.org/drawingml/2006/main">
            <a:off x="8229600" y="3381375"/>
            <a:ext cx="76200" cy="1762125"/>
          </a:xfrm>
          <a:prstGeom xmlns:a="http://schemas.openxmlformats.org/drawingml/2006/main" prst="rect">
            <a:avLst/>
          </a:prstGeom>
          <a:solidFill xmlns:a="http://schemas.openxmlformats.org/drawingml/2006/main">
            <a:srgbClr val="1677A6"/>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CF49ABCC-AB95-4982-A9A9-2BF797D7CD22}"/>
              </a:ext>
            </a:extLst>
          </p:cNvPr>
          <p:cNvSpPr>
            <a:spLocks xmlns:a="http://schemas.openxmlformats.org/drawingml/2006/main" noGrp="1"/>
          </p:cNvSpPr>
          <p:nvPr/>
        </p:nvSpPr>
        <p:spPr>
          <a:xfrm xmlns:a="http://schemas.openxmlformats.org/drawingml/2006/main">
            <a:off x="8458200" y="3381375"/>
            <a:ext cx="29146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000"/>
          </a:bodyPr>
          <a:lstStyle xmlns:a="http://schemas.openxmlformats.org/drawingml/2006/main"/>
          <a:p xmlns:a="http://schemas.openxmlformats.org/drawingml/2006/main">
            <a:pPr algn="l">
              <a:defRPr sz="1500" b="1">
                <a:solidFill>
                  <a:srgbClr val="071A2B"/>
                </a:solidFill>
                <a:latin typeface="DejaVu Sans"/>
                <a:ea typeface="DejaVu Sans"/>
                <a:cs typeface="DejaVu Sans"/>
              </a:defRPr>
            </a:pPr>
            <a:r>
              <a:rPr sz="1500" b="1">
                <a:solidFill>
                  <a:srgbClr val="071A2B"/>
                </a:solidFill>
                <a:latin typeface="DejaVu Sans"/>
                <a:ea typeface="DejaVu Sans"/>
                <a:cs typeface="DejaVu Sans"/>
              </a:rPr>
              <a:t>Search pressure</a:t>
            </a:r>
          </a:p>
        </p:txBody>
      </p:sp>
      <p:sp>
        <p:nvSpPr>
          <p:cNvPr id="20" name="">
            <a:extLst xmlns:a="http://schemas.openxmlformats.org/drawingml/2006/main">
              <a:ext uri="{FF2B5EF4-FFF2-40B4-BE49-F238E27FC236}">
                <a16:creationId xmlns:a16="http://schemas.microsoft.com/office/drawing/2014/main" id="{F6C922D5-656C-41A6-9F3D-6B4DEC0E07C1}"/>
              </a:ext>
            </a:extLst>
          </p:cNvPr>
          <p:cNvSpPr>
            <a:spLocks xmlns:a="http://schemas.openxmlformats.org/drawingml/2006/main" noGrp="1"/>
          </p:cNvSpPr>
          <p:nvPr/>
        </p:nvSpPr>
        <p:spPr>
          <a:xfrm xmlns:a="http://schemas.openxmlformats.org/drawingml/2006/main">
            <a:off x="8458200" y="3705225"/>
            <a:ext cx="2914650"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Coverage, distance, or constraints guide the next input. The choice of feedback determines which state-space frontier grows.</a:t>
            </a:r>
          </a:p>
        </p:txBody>
      </p:sp>
    </p:spTree>
    <p:extLst>
      <p:ext uri="{BB962C8B-B14F-4D97-AF65-F5344CB8AC3E}">
        <p14:creationId xmlns:p14="http://schemas.microsoft.com/office/powerpoint/2010/main" val="185315774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56297CEE-03CA-4C27-BDBD-6C1C29FDA518}"/>
              </a:ext>
            </a:extLst>
          </p:cNvPr>
          <p:cNvSpPr>
            <a:spLocks xmlns:a="http://schemas.openxmlformats.org/drawingml/2006/main" noGrp="1"/>
          </p:cNvSpPr>
          <p:nvPr/>
        </p:nvSpPr>
        <p:spPr>
          <a:xfrm xmlns:a="http://schemas.openxmlformats.org/drawingml/2006/main">
            <a:off x="0" y="0"/>
            <a:ext cx="12192000" cy="133350"/>
          </a:xfrm>
          <a:prstGeom xmlns:a="http://schemas.openxmlformats.org/drawingml/2006/main" prst="rect">
            <a:avLst/>
          </a:prstGeom>
          <a:solidFill xmlns:a="http://schemas.openxmlformats.org/drawingml/2006/main">
            <a:srgbClr val="1677A6"/>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0D7956C-700E-441A-B755-B763E7C81026}"/>
              </a:ext>
            </a:extLst>
          </p:cNvPr>
          <p:cNvSpPr>
            <a:spLocks xmlns:a="http://schemas.openxmlformats.org/drawingml/2006/main" noGrp="1"/>
          </p:cNvSpPr>
          <p:nvPr/>
        </p:nvSpPr>
        <p:spPr>
          <a:xfrm xmlns:a="http://schemas.openxmlformats.org/drawingml/2006/main">
            <a:off x="666750" y="323850"/>
            <a:ext cx="428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1667"/>
          </a:bodyPr>
          <a:lstStyle xmlns:a="http://schemas.openxmlformats.org/drawingml/2006/main"/>
          <a:p xmlns:a="http://schemas.openxmlformats.org/drawingml/2006/main">
            <a:pPr algn="l">
              <a:defRPr sz="1050" b="1">
                <a:solidFill>
                  <a:srgbClr val="1677A6"/>
                </a:solidFill>
                <a:latin typeface="DejaVu Sans"/>
                <a:ea typeface="DejaVu Sans"/>
                <a:cs typeface="DejaVu Sans"/>
              </a:defRPr>
            </a:pPr>
            <a:r>
              <a:rPr sz="1050" b="1">
                <a:solidFill>
                  <a:srgbClr val="1677A6"/>
                </a:solidFill>
                <a:latin typeface="DejaVu Sans"/>
                <a:ea typeface="DejaVu Sans"/>
                <a:cs typeface="DejaVu Sans"/>
              </a:rPr>
              <a:t>LIMITS OF AUTOMATION</a:t>
            </a:r>
          </a:p>
        </p:txBody>
      </p:sp>
      <p:sp>
        <p:nvSpPr>
          <p:cNvPr id="3" name="">
            <a:extLst xmlns:a="http://schemas.openxmlformats.org/drawingml/2006/main">
              <a:ext uri="{FF2B5EF4-FFF2-40B4-BE49-F238E27FC236}">
                <a16:creationId xmlns:a16="http://schemas.microsoft.com/office/drawing/2014/main" id="{F56EBC80-D02A-44A6-807F-FC46C65D7850}"/>
              </a:ext>
            </a:extLst>
          </p:cNvPr>
          <p:cNvSpPr>
            <a:spLocks xmlns:a="http://schemas.openxmlformats.org/drawingml/2006/main" noGrp="1"/>
          </p:cNvSpPr>
          <p:nvPr/>
        </p:nvSpPr>
        <p:spPr>
          <a:xfrm xmlns:a="http://schemas.openxmlformats.org/drawingml/2006/main">
            <a:off x="666750" y="59055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550" b="1">
                <a:solidFill>
                  <a:srgbClr val="071A2B"/>
                </a:solidFill>
                <a:latin typeface="DejaVu Sans"/>
                <a:ea typeface="DejaVu Sans"/>
                <a:cs typeface="DejaVu Sans"/>
              </a:defRPr>
            </a:pPr>
            <a:r>
              <a:rPr sz="2550" b="1">
                <a:solidFill>
                  <a:srgbClr val="071A2B"/>
                </a:solidFill>
                <a:latin typeface="DejaVu Sans"/>
                <a:ea typeface="DejaVu Sans"/>
                <a:cs typeface="DejaVu Sans"/>
              </a:rPr>
              <a:t>Why mature code still contains severe vulnerabilities</a:t>
            </a:r>
          </a:p>
        </p:txBody>
      </p:sp>
      <p:sp>
        <p:nvSpPr>
          <p:cNvPr id="4" name="">
            <a:extLst xmlns:a="http://schemas.openxmlformats.org/drawingml/2006/main">
              <a:ext uri="{FF2B5EF4-FFF2-40B4-BE49-F238E27FC236}">
                <a16:creationId xmlns:a16="http://schemas.microsoft.com/office/drawing/2014/main" id="{04758A11-F331-42B7-BD98-7DC87BA58DEE}"/>
              </a:ext>
            </a:extLst>
          </p:cNvPr>
          <p:cNvSpPr>
            <a:spLocks xmlns:a="http://schemas.openxmlformats.org/drawingml/2006/main" noGrp="1"/>
          </p:cNvSpPr>
          <p:nvPr/>
        </p:nvSpPr>
        <p:spPr>
          <a:xfrm xmlns:a="http://schemas.openxmlformats.org/drawingml/2006/main">
            <a:off x="666750" y="6429375"/>
            <a:ext cx="10858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0000"/>
          </a:bodyPr>
          <a:lstStyle xmlns:a="http://schemas.openxmlformats.org/drawingml/2006/main"/>
          <a:p xmlns:a="http://schemas.openxmlformats.org/drawingml/2006/main">
            <a:pPr algn="l">
              <a:defRPr sz="750" b="0">
                <a:solidFill>
                  <a:srgbClr val="647383"/>
                </a:solidFill>
                <a:latin typeface="DejaVu Sans"/>
                <a:ea typeface="DejaVu Sans"/>
                <a:cs typeface="DejaVu Sans"/>
              </a:defRPr>
            </a:pPr>
            <a:r>
              <a:rPr sz="750" b="0">
                <a:solidFill>
                  <a:srgbClr val="647383"/>
                </a:solidFill>
                <a:latin typeface="DejaVu Sans"/>
                <a:ea typeface="DejaVu Sans"/>
                <a:cs typeface="DejaVu Sans"/>
              </a:rPr>
              <a:t>ADVANCED SECURITY TOPICS  ·  FALL 2026</a:t>
            </a:r>
          </a:p>
        </p:txBody>
      </p:sp>
      <p:sp>
        <p:nvSpPr>
          <p:cNvPr id="5" name="">
            <a:extLst xmlns:a="http://schemas.openxmlformats.org/drawingml/2006/main">
              <a:ext uri="{FF2B5EF4-FFF2-40B4-BE49-F238E27FC236}">
                <a16:creationId xmlns:a16="http://schemas.microsoft.com/office/drawing/2014/main" id="{F1CF575E-F894-4516-ACB6-BD4B51D9DAE9}"/>
              </a:ext>
            </a:extLst>
          </p:cNvPr>
          <p:cNvSpPr>
            <a:spLocks xmlns:a="http://schemas.openxmlformats.org/drawingml/2006/main" noGrp="1"/>
          </p:cNvSpPr>
          <p:nvPr/>
        </p:nvSpPr>
        <p:spPr>
          <a:xfrm xmlns:a="http://schemas.openxmlformats.org/drawingml/2006/main">
            <a:off x="742950" y="1485900"/>
            <a:ext cx="1666875" cy="590550"/>
          </a:xfrm>
          <a:prstGeom xmlns:a="http://schemas.openxmlformats.org/drawingml/2006/main" prst="rect">
            <a:avLst/>
          </a:prstGeom>
          <a:solidFill xmlns:a="http://schemas.openxmlformats.org/drawingml/2006/main">
            <a:srgbClr val="071A2B"/>
          </a:solidFill>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1500" b="1">
                <a:solidFill>
                  <a:srgbClr val="FFFFFF"/>
                </a:solidFill>
                <a:latin typeface="DejaVu Sans"/>
                <a:ea typeface="DejaVu Sans"/>
                <a:cs typeface="DejaVu Sans"/>
              </a:defRPr>
            </a:pPr>
            <a:r>
              <a:rPr sz="1500" b="1">
                <a:solidFill>
                  <a:srgbClr val="FFFFFF"/>
                </a:solidFill>
                <a:latin typeface="DejaVu Sans"/>
                <a:ea typeface="DejaVu Sans"/>
                <a:cs typeface="DejaVu Sans"/>
              </a:rPr>
              <a:t>Search</a:t>
            </a:r>
          </a:p>
        </p:txBody>
      </p:sp>
      <p:sp>
        <p:nvSpPr>
          <p:cNvPr id="6" name="">
            <a:extLst xmlns:a="http://schemas.openxmlformats.org/drawingml/2006/main">
              <a:ext uri="{FF2B5EF4-FFF2-40B4-BE49-F238E27FC236}">
                <a16:creationId xmlns:a16="http://schemas.microsoft.com/office/drawing/2014/main" id="{6AF3C83B-6A96-4270-B521-8F118279B9BE}"/>
              </a:ext>
            </a:extLst>
          </p:cNvPr>
          <p:cNvSpPr>
            <a:spLocks xmlns:a="http://schemas.openxmlformats.org/drawingml/2006/main" noGrp="1"/>
          </p:cNvSpPr>
          <p:nvPr/>
        </p:nvSpPr>
        <p:spPr>
          <a:xfrm xmlns:a="http://schemas.openxmlformats.org/drawingml/2006/main">
            <a:off x="2619375" y="1485900"/>
            <a:ext cx="8572500" cy="590550"/>
          </a:xfrm>
          <a:prstGeom xmlns:a="http://schemas.openxmlformats.org/drawingml/2006/main" prst="rect">
            <a:avLst/>
          </a:prstGeom>
          <a:solidFill xmlns:a="http://schemas.openxmlformats.org/drawingml/2006/main">
            <a:srgbClr val="F3F6F8"/>
          </a:solidFill>
          <a:ln xmlns:a="http://schemas.openxmlformats.org/drawingml/2006/main" w="9525">
            <a:solidFill>
              <a:srgbClr val="D7E0E6"/>
            </a:solidFill>
          </a:ln>
        </p:spPr>
        <p:txBody>
          <a:bodyPr xmlns:a="http://schemas.openxmlformats.org/drawingml/2006/main" anchor="ctr">
            <a:normAutofit fontScale="100000"/>
          </a:bodyPr>
          <a:lstStyle xmlns:a="http://schemas.openxmlformats.org/drawingml/2006/main"/>
          <a:p xmlns:a="http://schemas.openxmlformats.org/drawingml/2006/main">
            <a:pPr algn="l">
              <a:defRPr sz="1350" b="0">
                <a:solidFill>
                  <a:srgbClr val="152331"/>
                </a:solidFill>
                <a:latin typeface="DejaVu Sans"/>
                <a:ea typeface="DejaVu Sans"/>
                <a:cs typeface="DejaVu Sans"/>
              </a:defRPr>
            </a:pPr>
            <a:r>
              <a:rPr sz="1350" b="0">
                <a:solidFill>
                  <a:srgbClr val="152331"/>
                </a:solidFill>
                <a:latin typeface="DejaVu Sans"/>
                <a:ea typeface="DejaVu Sans"/>
                <a:cs typeface="DejaVu Sans"/>
              </a:rPr>
              <a:t>The reachable state space grows with inputs, persistent state, concurrency, and environment interactions.</a:t>
            </a:r>
          </a:p>
        </p:txBody>
      </p:sp>
      <p:sp>
        <p:nvSpPr>
          <p:cNvPr id="7" name="">
            <a:extLst xmlns:a="http://schemas.openxmlformats.org/drawingml/2006/main">
              <a:ext uri="{FF2B5EF4-FFF2-40B4-BE49-F238E27FC236}">
                <a16:creationId xmlns:a16="http://schemas.microsoft.com/office/drawing/2014/main" id="{4EFC4589-D03C-4055-B7CF-0E9226286493}"/>
              </a:ext>
            </a:extLst>
          </p:cNvPr>
          <p:cNvSpPr>
            <a:spLocks xmlns:a="http://schemas.openxmlformats.org/drawingml/2006/main" noGrp="1"/>
          </p:cNvSpPr>
          <p:nvPr/>
        </p:nvSpPr>
        <p:spPr>
          <a:xfrm xmlns:a="http://schemas.openxmlformats.org/drawingml/2006/main">
            <a:off x="742950" y="2352675"/>
            <a:ext cx="1666875" cy="590550"/>
          </a:xfrm>
          <a:prstGeom xmlns:a="http://schemas.openxmlformats.org/drawingml/2006/main" prst="rect">
            <a:avLst/>
          </a:prstGeom>
          <a:solidFill xmlns:a="http://schemas.openxmlformats.org/drawingml/2006/main">
            <a:srgbClr val="1677A6"/>
          </a:solidFill>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1500" b="1">
                <a:solidFill>
                  <a:srgbClr val="FFFFFF"/>
                </a:solidFill>
                <a:latin typeface="DejaVu Sans"/>
                <a:ea typeface="DejaVu Sans"/>
                <a:cs typeface="DejaVu Sans"/>
              </a:defRPr>
            </a:pPr>
            <a:r>
              <a:rPr sz="1500" b="1">
                <a:solidFill>
                  <a:srgbClr val="FFFFFF"/>
                </a:solidFill>
                <a:latin typeface="DejaVu Sans"/>
                <a:ea typeface="DejaVu Sans"/>
                <a:cs typeface="DejaVu Sans"/>
              </a:rPr>
              <a:t>Semantics</a:t>
            </a:r>
          </a:p>
        </p:txBody>
      </p:sp>
      <p:sp>
        <p:nvSpPr>
          <p:cNvPr id="8" name="">
            <a:extLst xmlns:a="http://schemas.openxmlformats.org/drawingml/2006/main">
              <a:ext uri="{FF2B5EF4-FFF2-40B4-BE49-F238E27FC236}">
                <a16:creationId xmlns:a16="http://schemas.microsoft.com/office/drawing/2014/main" id="{C5220C5A-B36E-4DE5-928E-E38465421E75}"/>
              </a:ext>
            </a:extLst>
          </p:cNvPr>
          <p:cNvSpPr>
            <a:spLocks xmlns:a="http://schemas.openxmlformats.org/drawingml/2006/main" noGrp="1"/>
          </p:cNvSpPr>
          <p:nvPr/>
        </p:nvSpPr>
        <p:spPr>
          <a:xfrm xmlns:a="http://schemas.openxmlformats.org/drawingml/2006/main">
            <a:off x="2619375" y="2352675"/>
            <a:ext cx="8572500" cy="590550"/>
          </a:xfrm>
          <a:prstGeom xmlns:a="http://schemas.openxmlformats.org/drawingml/2006/main" prst="rect">
            <a:avLst/>
          </a:prstGeom>
          <a:solidFill xmlns:a="http://schemas.openxmlformats.org/drawingml/2006/main">
            <a:srgbClr val="FFFFFF"/>
          </a:solidFill>
          <a:ln xmlns:a="http://schemas.openxmlformats.org/drawingml/2006/main" w="9525">
            <a:solidFill>
              <a:srgbClr val="D7E0E6"/>
            </a:solidFill>
          </a:ln>
        </p:spPr>
        <p:txBody>
          <a:bodyPr xmlns:a="http://schemas.openxmlformats.org/drawingml/2006/main" anchor="ctr">
            <a:normAutofit fontScale="100000"/>
          </a:bodyPr>
          <a:lstStyle xmlns:a="http://schemas.openxmlformats.org/drawingml/2006/main"/>
          <a:p xmlns:a="http://schemas.openxmlformats.org/drawingml/2006/main">
            <a:pPr algn="l">
              <a:defRPr sz="1350" b="0">
                <a:solidFill>
                  <a:srgbClr val="152331"/>
                </a:solidFill>
                <a:latin typeface="DejaVu Sans"/>
                <a:ea typeface="DejaVu Sans"/>
                <a:cs typeface="DejaVu Sans"/>
              </a:defRPr>
            </a:pPr>
            <a:r>
              <a:rPr sz="1350" b="0">
                <a:solidFill>
                  <a:srgbClr val="152331"/>
                </a:solidFill>
                <a:latin typeface="DejaVu Sans"/>
                <a:ea typeface="DejaVu Sans"/>
                <a:cs typeface="DejaVu Sans"/>
              </a:rPr>
              <a:t>The property may live outside the function: authorization policy, protocol intent, ownership, or lifetime.</a:t>
            </a:r>
          </a:p>
        </p:txBody>
      </p:sp>
      <p:sp>
        <p:nvSpPr>
          <p:cNvPr id="9" name="">
            <a:extLst xmlns:a="http://schemas.openxmlformats.org/drawingml/2006/main">
              <a:ext uri="{FF2B5EF4-FFF2-40B4-BE49-F238E27FC236}">
                <a16:creationId xmlns:a16="http://schemas.microsoft.com/office/drawing/2014/main" id="{B5947B19-5427-4DFB-AFE8-FFC7B1FA557F}"/>
              </a:ext>
            </a:extLst>
          </p:cNvPr>
          <p:cNvSpPr>
            <a:spLocks xmlns:a="http://schemas.openxmlformats.org/drawingml/2006/main" noGrp="1"/>
          </p:cNvSpPr>
          <p:nvPr/>
        </p:nvSpPr>
        <p:spPr>
          <a:xfrm xmlns:a="http://schemas.openxmlformats.org/drawingml/2006/main">
            <a:off x="742950" y="3219450"/>
            <a:ext cx="1666875" cy="590550"/>
          </a:xfrm>
          <a:prstGeom xmlns:a="http://schemas.openxmlformats.org/drawingml/2006/main" prst="rect">
            <a:avLst/>
          </a:prstGeom>
          <a:solidFill xmlns:a="http://schemas.openxmlformats.org/drawingml/2006/main">
            <a:srgbClr val="071A2B"/>
          </a:solidFill>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1500" b="1">
                <a:solidFill>
                  <a:srgbClr val="FFFFFF"/>
                </a:solidFill>
                <a:latin typeface="DejaVu Sans"/>
                <a:ea typeface="DejaVu Sans"/>
                <a:cs typeface="DejaVu Sans"/>
              </a:defRPr>
            </a:pPr>
            <a:r>
              <a:rPr sz="1500" b="1">
                <a:solidFill>
                  <a:srgbClr val="FFFFFF"/>
                </a:solidFill>
                <a:latin typeface="DejaVu Sans"/>
                <a:ea typeface="DejaVu Sans"/>
                <a:cs typeface="DejaVu Sans"/>
              </a:rPr>
              <a:t>Oracle</a:t>
            </a:r>
          </a:p>
        </p:txBody>
      </p:sp>
      <p:sp>
        <p:nvSpPr>
          <p:cNvPr id="10" name="">
            <a:extLst xmlns:a="http://schemas.openxmlformats.org/drawingml/2006/main">
              <a:ext uri="{FF2B5EF4-FFF2-40B4-BE49-F238E27FC236}">
                <a16:creationId xmlns:a16="http://schemas.microsoft.com/office/drawing/2014/main" id="{BD1B6906-0F8D-464A-9C2F-D3A12EE66602}"/>
              </a:ext>
            </a:extLst>
          </p:cNvPr>
          <p:cNvSpPr>
            <a:spLocks xmlns:a="http://schemas.openxmlformats.org/drawingml/2006/main" noGrp="1"/>
          </p:cNvSpPr>
          <p:nvPr/>
        </p:nvSpPr>
        <p:spPr>
          <a:xfrm xmlns:a="http://schemas.openxmlformats.org/drawingml/2006/main">
            <a:off x="2619375" y="3219450"/>
            <a:ext cx="8572500" cy="590550"/>
          </a:xfrm>
          <a:prstGeom xmlns:a="http://schemas.openxmlformats.org/drawingml/2006/main" prst="rect">
            <a:avLst/>
          </a:prstGeom>
          <a:solidFill xmlns:a="http://schemas.openxmlformats.org/drawingml/2006/main">
            <a:srgbClr val="F3F6F8"/>
          </a:solidFill>
          <a:ln xmlns:a="http://schemas.openxmlformats.org/drawingml/2006/main" w="9525">
            <a:solidFill>
              <a:srgbClr val="D7E0E6"/>
            </a:solidFill>
          </a:ln>
        </p:spPr>
        <p:txBody>
          <a:bodyPr xmlns:a="http://schemas.openxmlformats.org/drawingml/2006/main" anchor="ctr">
            <a:normAutofit fontScale="100000"/>
          </a:bodyPr>
          <a:lstStyle xmlns:a="http://schemas.openxmlformats.org/drawingml/2006/main"/>
          <a:p xmlns:a="http://schemas.openxmlformats.org/drawingml/2006/main">
            <a:pPr algn="l">
              <a:defRPr sz="1350" b="0">
                <a:solidFill>
                  <a:srgbClr val="152331"/>
                </a:solidFill>
                <a:latin typeface="DejaVu Sans"/>
                <a:ea typeface="DejaVu Sans"/>
                <a:cs typeface="DejaVu Sans"/>
              </a:defRPr>
            </a:pPr>
            <a:r>
              <a:rPr sz="1350" b="0">
                <a:solidFill>
                  <a:srgbClr val="152331"/>
                </a:solidFill>
                <a:latin typeface="DejaVu Sans"/>
                <a:ea typeface="DejaVu Sans"/>
                <a:cs typeface="DejaVu Sans"/>
              </a:rPr>
              <a:t>Crashes are easy to detect. Logic violations and exploitability require a model of intended behavior.</a:t>
            </a:r>
          </a:p>
        </p:txBody>
      </p:sp>
      <p:sp>
        <p:nvSpPr>
          <p:cNvPr id="11" name="">
            <a:extLst xmlns:a="http://schemas.openxmlformats.org/drawingml/2006/main">
              <a:ext uri="{FF2B5EF4-FFF2-40B4-BE49-F238E27FC236}">
                <a16:creationId xmlns:a16="http://schemas.microsoft.com/office/drawing/2014/main" id="{BBF74860-A577-4AEA-BF24-1EA4A4DABED3}"/>
              </a:ext>
            </a:extLst>
          </p:cNvPr>
          <p:cNvSpPr>
            <a:spLocks xmlns:a="http://schemas.openxmlformats.org/drawingml/2006/main" noGrp="1"/>
          </p:cNvSpPr>
          <p:nvPr/>
        </p:nvSpPr>
        <p:spPr>
          <a:xfrm xmlns:a="http://schemas.openxmlformats.org/drawingml/2006/main">
            <a:off x="742950" y="4086225"/>
            <a:ext cx="1666875" cy="590550"/>
          </a:xfrm>
          <a:prstGeom xmlns:a="http://schemas.openxmlformats.org/drawingml/2006/main" prst="rect">
            <a:avLst/>
          </a:prstGeom>
          <a:solidFill xmlns:a="http://schemas.openxmlformats.org/drawingml/2006/main">
            <a:srgbClr val="1677A6"/>
          </a:solidFill>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1500" b="1">
                <a:solidFill>
                  <a:srgbClr val="FFFFFF"/>
                </a:solidFill>
                <a:latin typeface="DejaVu Sans"/>
                <a:ea typeface="DejaVu Sans"/>
                <a:cs typeface="DejaVu Sans"/>
              </a:defRPr>
            </a:pPr>
            <a:r>
              <a:rPr sz="1500" b="1">
                <a:solidFill>
                  <a:srgbClr val="FFFFFF"/>
                </a:solidFill>
                <a:latin typeface="DejaVu Sans"/>
                <a:ea typeface="DejaVu Sans"/>
                <a:cs typeface="DejaVu Sans"/>
              </a:rPr>
              <a:t>Composition</a:t>
            </a:r>
          </a:p>
        </p:txBody>
      </p:sp>
      <p:sp>
        <p:nvSpPr>
          <p:cNvPr id="12" name="">
            <a:extLst xmlns:a="http://schemas.openxmlformats.org/drawingml/2006/main">
              <a:ext uri="{FF2B5EF4-FFF2-40B4-BE49-F238E27FC236}">
                <a16:creationId xmlns:a16="http://schemas.microsoft.com/office/drawing/2014/main" id="{4D7176D9-59FB-4DE6-8AE6-A37236B99DE4}"/>
              </a:ext>
            </a:extLst>
          </p:cNvPr>
          <p:cNvSpPr>
            <a:spLocks xmlns:a="http://schemas.openxmlformats.org/drawingml/2006/main" noGrp="1"/>
          </p:cNvSpPr>
          <p:nvPr/>
        </p:nvSpPr>
        <p:spPr>
          <a:xfrm xmlns:a="http://schemas.openxmlformats.org/drawingml/2006/main">
            <a:off x="2619375" y="4086225"/>
            <a:ext cx="8572500" cy="590550"/>
          </a:xfrm>
          <a:prstGeom xmlns:a="http://schemas.openxmlformats.org/drawingml/2006/main" prst="rect">
            <a:avLst/>
          </a:prstGeom>
          <a:solidFill xmlns:a="http://schemas.openxmlformats.org/drawingml/2006/main">
            <a:srgbClr val="FFFFFF"/>
          </a:solidFill>
          <a:ln xmlns:a="http://schemas.openxmlformats.org/drawingml/2006/main" w="9525">
            <a:solidFill>
              <a:srgbClr val="D7E0E6"/>
            </a:solidFill>
          </a:ln>
        </p:spPr>
        <p:txBody>
          <a:bodyPr xmlns:a="http://schemas.openxmlformats.org/drawingml/2006/main" anchor="ctr">
            <a:normAutofit fontScale="100000"/>
          </a:bodyPr>
          <a:lstStyle xmlns:a="http://schemas.openxmlformats.org/drawingml/2006/main"/>
          <a:p xmlns:a="http://schemas.openxmlformats.org/drawingml/2006/main">
            <a:pPr algn="l">
              <a:defRPr sz="1350" b="0">
                <a:solidFill>
                  <a:srgbClr val="152331"/>
                </a:solidFill>
                <a:latin typeface="DejaVu Sans"/>
                <a:ea typeface="DejaVu Sans"/>
                <a:cs typeface="DejaVu Sans"/>
              </a:defRPr>
            </a:pPr>
            <a:r>
              <a:rPr sz="1350" b="0">
                <a:solidFill>
                  <a:srgbClr val="152331"/>
                </a:solidFill>
                <a:latin typeface="DejaVu Sans"/>
                <a:ea typeface="DejaVu Sans"/>
                <a:cs typeface="DejaVu Sans"/>
              </a:rPr>
              <a:t>A low-level primitive becomes serious only when it bypasses mitigations or composes with other primitives.</a:t>
            </a:r>
          </a:p>
        </p:txBody>
      </p:sp>
      <p:sp>
        <p:nvSpPr>
          <p:cNvPr id="13" name="">
            <a:extLst xmlns:a="http://schemas.openxmlformats.org/drawingml/2006/main">
              <a:ext uri="{FF2B5EF4-FFF2-40B4-BE49-F238E27FC236}">
                <a16:creationId xmlns:a16="http://schemas.microsoft.com/office/drawing/2014/main" id="{40FA481E-72ED-4F75-96B8-C9A292C8EC56}"/>
              </a:ext>
            </a:extLst>
          </p:cNvPr>
          <p:cNvSpPr>
            <a:spLocks xmlns:a="http://schemas.openxmlformats.org/drawingml/2006/main" noGrp="1"/>
          </p:cNvSpPr>
          <p:nvPr/>
        </p:nvSpPr>
        <p:spPr>
          <a:xfrm xmlns:a="http://schemas.openxmlformats.org/drawingml/2006/main">
            <a:off x="742950" y="4953000"/>
            <a:ext cx="1666875" cy="590550"/>
          </a:xfrm>
          <a:prstGeom xmlns:a="http://schemas.openxmlformats.org/drawingml/2006/main" prst="rect">
            <a:avLst/>
          </a:prstGeom>
          <a:solidFill xmlns:a="http://schemas.openxmlformats.org/drawingml/2006/main">
            <a:srgbClr val="071A2B"/>
          </a:solidFill>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ctr">
              <a:defRPr sz="1500" b="1">
                <a:solidFill>
                  <a:srgbClr val="FFFFFF"/>
                </a:solidFill>
                <a:latin typeface="DejaVu Sans"/>
                <a:ea typeface="DejaVu Sans"/>
                <a:cs typeface="DejaVu Sans"/>
              </a:defRPr>
            </a:pPr>
            <a:r>
              <a:rPr sz="1500" b="1">
                <a:solidFill>
                  <a:srgbClr val="FFFFFF"/>
                </a:solidFill>
                <a:latin typeface="DejaVu Sans"/>
                <a:ea typeface="DejaVu Sans"/>
                <a:cs typeface="DejaVu Sans"/>
              </a:rPr>
              <a:t>Operations</a:t>
            </a:r>
          </a:p>
        </p:txBody>
      </p:sp>
      <p:sp>
        <p:nvSpPr>
          <p:cNvPr id="14" name="">
            <a:extLst xmlns:a="http://schemas.openxmlformats.org/drawingml/2006/main">
              <a:ext uri="{FF2B5EF4-FFF2-40B4-BE49-F238E27FC236}">
                <a16:creationId xmlns:a16="http://schemas.microsoft.com/office/drawing/2014/main" id="{F1B7894E-779F-460E-B1A4-96443D16C03B}"/>
              </a:ext>
            </a:extLst>
          </p:cNvPr>
          <p:cNvSpPr>
            <a:spLocks xmlns:a="http://schemas.openxmlformats.org/drawingml/2006/main" noGrp="1"/>
          </p:cNvSpPr>
          <p:nvPr/>
        </p:nvSpPr>
        <p:spPr>
          <a:xfrm xmlns:a="http://schemas.openxmlformats.org/drawingml/2006/main">
            <a:off x="2619375" y="4953000"/>
            <a:ext cx="8572500" cy="590550"/>
          </a:xfrm>
          <a:prstGeom xmlns:a="http://schemas.openxmlformats.org/drawingml/2006/main" prst="rect">
            <a:avLst/>
          </a:prstGeom>
          <a:solidFill xmlns:a="http://schemas.openxmlformats.org/drawingml/2006/main">
            <a:srgbClr val="F3F6F8"/>
          </a:solidFill>
          <a:ln xmlns:a="http://schemas.openxmlformats.org/drawingml/2006/main" w="9525">
            <a:solidFill>
              <a:srgbClr val="D7E0E6"/>
            </a:solidFill>
          </a:ln>
        </p:spPr>
        <p:txBody>
          <a:bodyPr xmlns:a="http://schemas.openxmlformats.org/drawingml/2006/main" anchor="ctr">
            <a:normAutofit fontScale="100000"/>
          </a:bodyPr>
          <a:lstStyle xmlns:a="http://schemas.openxmlformats.org/drawingml/2006/main"/>
          <a:p xmlns:a="http://schemas.openxmlformats.org/drawingml/2006/main">
            <a:pPr algn="l">
              <a:defRPr sz="1350" b="0">
                <a:solidFill>
                  <a:srgbClr val="152331"/>
                </a:solidFill>
                <a:latin typeface="DejaVu Sans"/>
                <a:ea typeface="DejaVu Sans"/>
                <a:cs typeface="DejaVu Sans"/>
              </a:defRPr>
            </a:pPr>
            <a:r>
              <a:rPr sz="1350" b="0">
                <a:solidFill>
                  <a:srgbClr val="152331"/>
                </a:solidFill>
                <a:latin typeface="DejaVu Sans"/>
                <a:ea typeface="DejaVu Sans"/>
                <a:cs typeface="DejaVu Sans"/>
              </a:rPr>
              <a:t>Build systems, dependencies, flaky harnesses, duplicate reports, and disclosure capacity constrain scale.</a:t>
            </a:r>
          </a:p>
        </p:txBody>
      </p:sp>
    </p:spTree>
    <p:extLst>
      <p:ext uri="{BB962C8B-B14F-4D97-AF65-F5344CB8AC3E}">
        <p14:creationId xmlns:p14="http://schemas.microsoft.com/office/powerpoint/2010/main" val="1638175743"/>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337F8D31-21A7-4BCC-9C0C-5F60AD082486}"/>
              </a:ext>
            </a:extLst>
          </p:cNvPr>
          <p:cNvSpPr>
            <a:spLocks xmlns:a="http://schemas.openxmlformats.org/drawingml/2006/main" noGrp="1"/>
          </p:cNvSpPr>
          <p:nvPr/>
        </p:nvSpPr>
        <p:spPr>
          <a:xfrm xmlns:a="http://schemas.openxmlformats.org/drawingml/2006/main">
            <a:off x="0" y="0"/>
            <a:ext cx="12192000" cy="133350"/>
          </a:xfrm>
          <a:prstGeom xmlns:a="http://schemas.openxmlformats.org/drawingml/2006/main" prst="rect">
            <a:avLst/>
          </a:prstGeom>
          <a:solidFill xmlns:a="http://schemas.openxmlformats.org/drawingml/2006/main">
            <a:srgbClr val="1677A6"/>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A462D11-24AA-4429-A624-6286DE870EF5}"/>
              </a:ext>
            </a:extLst>
          </p:cNvPr>
          <p:cNvSpPr>
            <a:spLocks xmlns:a="http://schemas.openxmlformats.org/drawingml/2006/main" noGrp="1"/>
          </p:cNvSpPr>
          <p:nvPr/>
        </p:nvSpPr>
        <p:spPr>
          <a:xfrm xmlns:a="http://schemas.openxmlformats.org/drawingml/2006/main">
            <a:off x="666750" y="323850"/>
            <a:ext cx="428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1667"/>
          </a:bodyPr>
          <a:lstStyle xmlns:a="http://schemas.openxmlformats.org/drawingml/2006/main"/>
          <a:p xmlns:a="http://schemas.openxmlformats.org/drawingml/2006/main">
            <a:pPr algn="l">
              <a:defRPr sz="1050" b="1">
                <a:solidFill>
                  <a:srgbClr val="1677A6"/>
                </a:solidFill>
                <a:latin typeface="DejaVu Sans"/>
                <a:ea typeface="DejaVu Sans"/>
                <a:cs typeface="DejaVu Sans"/>
              </a:defRPr>
            </a:pPr>
            <a:r>
              <a:rPr sz="1050" b="1">
                <a:solidFill>
                  <a:srgbClr val="1677A6"/>
                </a:solidFill>
                <a:latin typeface="DejaVu Sans"/>
                <a:ea typeface="DejaVu Sans"/>
                <a:cs typeface="DejaVu Sans"/>
              </a:rPr>
              <a:t>AGENTIC REFRAMING</a:t>
            </a:r>
          </a:p>
        </p:txBody>
      </p:sp>
      <p:sp>
        <p:nvSpPr>
          <p:cNvPr id="3" name="">
            <a:extLst xmlns:a="http://schemas.openxmlformats.org/drawingml/2006/main">
              <a:ext uri="{FF2B5EF4-FFF2-40B4-BE49-F238E27FC236}">
                <a16:creationId xmlns:a16="http://schemas.microsoft.com/office/drawing/2014/main" id="{2460BE77-6433-472C-A24C-48D2DE618D4E}"/>
              </a:ext>
            </a:extLst>
          </p:cNvPr>
          <p:cNvSpPr>
            <a:spLocks xmlns:a="http://schemas.openxmlformats.org/drawingml/2006/main" noGrp="1"/>
          </p:cNvSpPr>
          <p:nvPr/>
        </p:nvSpPr>
        <p:spPr>
          <a:xfrm xmlns:a="http://schemas.openxmlformats.org/drawingml/2006/main">
            <a:off x="666750" y="59055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446"/>
          </a:bodyPr>
          <a:lstStyle xmlns:a="http://schemas.openxmlformats.org/drawingml/2006/main"/>
          <a:p xmlns:a="http://schemas.openxmlformats.org/drawingml/2006/main">
            <a:pPr algn="l">
              <a:defRPr sz="2550" b="1">
                <a:solidFill>
                  <a:srgbClr val="071A2B"/>
                </a:solidFill>
                <a:latin typeface="DejaVu Sans"/>
                <a:ea typeface="DejaVu Sans"/>
                <a:cs typeface="DejaVu Sans"/>
              </a:defRPr>
            </a:pPr>
            <a:r>
              <a:rPr sz="2550" b="1">
                <a:solidFill>
                  <a:srgbClr val="071A2B"/>
                </a:solidFill>
                <a:latin typeface="DejaVu Sans"/>
                <a:ea typeface="DejaVu Sans"/>
                <a:cs typeface="DejaVu Sans"/>
              </a:rPr>
              <a:t>LM agents combine semantic hypotheses with executable feedback</a:t>
            </a:r>
          </a:p>
        </p:txBody>
      </p:sp>
      <p:sp>
        <p:nvSpPr>
          <p:cNvPr id="4" name="">
            <a:extLst xmlns:a="http://schemas.openxmlformats.org/drawingml/2006/main">
              <a:ext uri="{FF2B5EF4-FFF2-40B4-BE49-F238E27FC236}">
                <a16:creationId xmlns:a16="http://schemas.microsoft.com/office/drawing/2014/main" id="{BE3A9602-45DD-467F-AB65-9954EA78A2CF}"/>
              </a:ext>
            </a:extLst>
          </p:cNvPr>
          <p:cNvSpPr>
            <a:spLocks xmlns:a="http://schemas.openxmlformats.org/drawingml/2006/main" noGrp="1"/>
          </p:cNvSpPr>
          <p:nvPr/>
        </p:nvSpPr>
        <p:spPr>
          <a:xfrm xmlns:a="http://schemas.openxmlformats.org/drawingml/2006/main">
            <a:off x="666750" y="6429375"/>
            <a:ext cx="10858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0000"/>
          </a:bodyPr>
          <a:lstStyle xmlns:a="http://schemas.openxmlformats.org/drawingml/2006/main"/>
          <a:p xmlns:a="http://schemas.openxmlformats.org/drawingml/2006/main">
            <a:pPr algn="l">
              <a:defRPr sz="750" b="0">
                <a:solidFill>
                  <a:srgbClr val="647383"/>
                </a:solidFill>
                <a:latin typeface="DejaVu Sans"/>
                <a:ea typeface="DejaVu Sans"/>
                <a:cs typeface="DejaVu Sans"/>
              </a:defRPr>
            </a:pPr>
            <a:r>
              <a:rPr sz="750" b="0">
                <a:solidFill>
                  <a:srgbClr val="647383"/>
                </a:solidFill>
                <a:latin typeface="DejaVu Sans"/>
                <a:ea typeface="DejaVu Sans"/>
                <a:cs typeface="DejaVu Sans"/>
              </a:rPr>
              <a:t>ADVANCED SECURITY TOPICS  ·  FALL 2026</a:t>
            </a:r>
          </a:p>
        </p:txBody>
      </p:sp>
      <p:sp>
        <p:nvSpPr>
          <p:cNvPr id="5" name="">
            <a:extLst xmlns:a="http://schemas.openxmlformats.org/drawingml/2006/main">
              <a:ext uri="{FF2B5EF4-FFF2-40B4-BE49-F238E27FC236}">
                <a16:creationId xmlns:a16="http://schemas.microsoft.com/office/drawing/2014/main" id="{14455021-0F16-4063-8922-2653A85A8229}"/>
              </a:ext>
            </a:extLst>
          </p:cNvPr>
          <p:cNvSpPr>
            <a:spLocks xmlns:a="http://schemas.openxmlformats.org/drawingml/2006/main" noGrp="1"/>
          </p:cNvSpPr>
          <p:nvPr/>
        </p:nvSpPr>
        <p:spPr>
          <a:xfrm xmlns:a="http://schemas.openxmlformats.org/drawingml/2006/main">
            <a:off x="619125" y="1619250"/>
            <a:ext cx="476250" cy="476250"/>
          </a:xfrm>
          <a:prstGeom xmlns:a="http://schemas.openxmlformats.org/drawingml/2006/main" prst="ellipse">
            <a:avLst/>
          </a:prstGeom>
          <a:solidFill xmlns:a="http://schemas.openxmlformats.org/drawingml/2006/main">
            <a:srgbClr val="1677A6"/>
          </a:solidFill>
          <a:ln xmlns:a="http://schemas.openxmlformats.org/drawingml/2006/main" w="0">
            <a:noFill/>
          </a:ln>
        </p:spPr>
        <p:txBody>
          <a:bodyPr xmlns:a="http://schemas.openxmlformats.org/drawingml/2006/main" anchor="ctr">
            <a:normAutofit fontScale="97558"/>
          </a:bodyPr>
          <a:lstStyle xmlns:a="http://schemas.openxmlformats.org/drawingml/2006/main"/>
          <a:p xmlns:a="http://schemas.openxmlformats.org/drawingml/2006/main">
            <a:pPr algn="ctr">
              <a:defRPr sz="1650" b="1">
                <a:solidFill>
                  <a:srgbClr val="FFFFFF"/>
                </a:solidFill>
                <a:latin typeface="DejaVu Sans"/>
                <a:ea typeface="DejaVu Sans"/>
                <a:cs typeface="DejaVu Sans"/>
              </a:defRPr>
            </a:pPr>
            <a:r>
              <a:rPr sz="1650" b="1">
                <a:solidFill>
                  <a:srgbClr val="FFFFFF"/>
                </a:solidFill>
                <a:latin typeface="DejaVu Sans"/>
                <a:ea typeface="DejaVu Sans"/>
                <a:cs typeface="DejaVu Sans"/>
              </a:rPr>
              <a:t>1</a:t>
            </a:r>
          </a:p>
        </p:txBody>
      </p:sp>
      <p:sp>
        <p:nvSpPr>
          <p:cNvPr id="6" name="">
            <a:extLst xmlns:a="http://schemas.openxmlformats.org/drawingml/2006/main">
              <a:ext uri="{FF2B5EF4-FFF2-40B4-BE49-F238E27FC236}">
                <a16:creationId xmlns:a16="http://schemas.microsoft.com/office/drawing/2014/main" id="{80107BB8-6B05-4692-AF6F-F243B76E7BB3}"/>
              </a:ext>
            </a:extLst>
          </p:cNvPr>
          <p:cNvSpPr>
            <a:spLocks xmlns:a="http://schemas.openxmlformats.org/drawingml/2006/main" noGrp="1"/>
          </p:cNvSpPr>
          <p:nvPr/>
        </p:nvSpPr>
        <p:spPr>
          <a:xfrm xmlns:a="http://schemas.openxmlformats.org/drawingml/2006/main">
            <a:off x="619125" y="2238375"/>
            <a:ext cx="1952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75" b="1">
                <a:solidFill>
                  <a:srgbClr val="071A2B"/>
                </a:solidFill>
                <a:latin typeface="DejaVu Sans"/>
                <a:ea typeface="DejaVu Sans"/>
                <a:cs typeface="DejaVu Sans"/>
              </a:defRPr>
            </a:pPr>
            <a:r>
              <a:rPr sz="1575" b="1">
                <a:solidFill>
                  <a:srgbClr val="071A2B"/>
                </a:solidFill>
                <a:latin typeface="DejaVu Sans"/>
                <a:ea typeface="DejaVu Sans"/>
                <a:cs typeface="DejaVu Sans"/>
              </a:rPr>
              <a:t>Hypothesize</a:t>
            </a:r>
          </a:p>
        </p:txBody>
      </p:sp>
      <p:sp>
        <p:nvSpPr>
          <p:cNvPr id="7" name="">
            <a:extLst xmlns:a="http://schemas.openxmlformats.org/drawingml/2006/main">
              <a:ext uri="{FF2B5EF4-FFF2-40B4-BE49-F238E27FC236}">
                <a16:creationId xmlns:a16="http://schemas.microsoft.com/office/drawing/2014/main" id="{0605B3ED-298E-435F-AF59-CBF25BEAE5C7}"/>
              </a:ext>
            </a:extLst>
          </p:cNvPr>
          <p:cNvSpPr>
            <a:spLocks xmlns:a="http://schemas.openxmlformats.org/drawingml/2006/main" noGrp="1"/>
          </p:cNvSpPr>
          <p:nvPr/>
        </p:nvSpPr>
        <p:spPr>
          <a:xfrm xmlns:a="http://schemas.openxmlformats.org/drawingml/2006/main">
            <a:off x="619125" y="2647950"/>
            <a:ext cx="19526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Read code, infer intent, select a likely weakness</a:t>
            </a:r>
          </a:p>
        </p:txBody>
      </p:sp>
      <p:sp>
        <p:nvSpPr>
          <p:cNvPr id="8" name="">
            <a:extLst xmlns:a="http://schemas.openxmlformats.org/drawingml/2006/main">
              <a:ext uri="{FF2B5EF4-FFF2-40B4-BE49-F238E27FC236}">
                <a16:creationId xmlns:a16="http://schemas.microsoft.com/office/drawing/2014/main" id="{3D5CCB8F-8BA5-4A42-A036-BBB7FCC77CE8}"/>
              </a:ext>
            </a:extLst>
          </p:cNvPr>
          <p:cNvSpPr>
            <a:spLocks xmlns:a="http://schemas.openxmlformats.org/drawingml/2006/main" noGrp="1"/>
          </p:cNvSpPr>
          <p:nvPr/>
        </p:nvSpPr>
        <p:spPr>
          <a:xfrm xmlns:a="http://schemas.openxmlformats.org/drawingml/2006/main">
            <a:off x="2571750" y="1828800"/>
            <a:ext cx="352425" cy="38100"/>
          </a:xfrm>
          <a:prstGeom xmlns:a="http://schemas.openxmlformats.org/drawingml/2006/main" prst="rect">
            <a:avLst/>
          </a:prstGeom>
          <a:solidFill xmlns:a="http://schemas.openxmlformats.org/drawingml/2006/main">
            <a:srgbClr val="55B9D3"/>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729295A8-E4D5-490A-9B79-05FB0CB735FB}"/>
              </a:ext>
            </a:extLst>
          </p:cNvPr>
          <p:cNvSpPr>
            <a:spLocks xmlns:a="http://schemas.openxmlformats.org/drawingml/2006/main" noGrp="1"/>
          </p:cNvSpPr>
          <p:nvPr/>
        </p:nvSpPr>
        <p:spPr>
          <a:xfrm xmlns:a="http://schemas.openxmlformats.org/drawingml/2006/main">
            <a:off x="2924175" y="1619250"/>
            <a:ext cx="476250" cy="476250"/>
          </a:xfrm>
          <a:prstGeom xmlns:a="http://schemas.openxmlformats.org/drawingml/2006/main" prst="ellipse">
            <a:avLst/>
          </a:prstGeom>
          <a:solidFill xmlns:a="http://schemas.openxmlformats.org/drawingml/2006/main">
            <a:srgbClr val="1677A6"/>
          </a:solidFill>
          <a:ln xmlns:a="http://schemas.openxmlformats.org/drawingml/2006/main" w="0">
            <a:noFill/>
          </a:ln>
        </p:spPr>
        <p:txBody>
          <a:bodyPr xmlns:a="http://schemas.openxmlformats.org/drawingml/2006/main" anchor="ctr">
            <a:normAutofit fontScale="97558"/>
          </a:bodyPr>
          <a:lstStyle xmlns:a="http://schemas.openxmlformats.org/drawingml/2006/main"/>
          <a:p xmlns:a="http://schemas.openxmlformats.org/drawingml/2006/main">
            <a:pPr algn="ctr">
              <a:defRPr sz="1650" b="1">
                <a:solidFill>
                  <a:srgbClr val="FFFFFF"/>
                </a:solidFill>
                <a:latin typeface="DejaVu Sans"/>
                <a:ea typeface="DejaVu Sans"/>
                <a:cs typeface="DejaVu Sans"/>
              </a:defRPr>
            </a:pPr>
            <a:r>
              <a:rPr sz="1650" b="1">
                <a:solidFill>
                  <a:srgbClr val="FFFFFF"/>
                </a:solidFill>
                <a:latin typeface="DejaVu Sans"/>
                <a:ea typeface="DejaVu Sans"/>
                <a:cs typeface="DejaVu Sans"/>
              </a:rPr>
              <a:t>2</a:t>
            </a:r>
          </a:p>
        </p:txBody>
      </p:sp>
      <p:sp>
        <p:nvSpPr>
          <p:cNvPr id="10" name="">
            <a:extLst xmlns:a="http://schemas.openxmlformats.org/drawingml/2006/main">
              <a:ext uri="{FF2B5EF4-FFF2-40B4-BE49-F238E27FC236}">
                <a16:creationId xmlns:a16="http://schemas.microsoft.com/office/drawing/2014/main" id="{108E8967-3633-435A-A143-05F6DC910AB9}"/>
              </a:ext>
            </a:extLst>
          </p:cNvPr>
          <p:cNvSpPr>
            <a:spLocks xmlns:a="http://schemas.openxmlformats.org/drawingml/2006/main" noGrp="1"/>
          </p:cNvSpPr>
          <p:nvPr/>
        </p:nvSpPr>
        <p:spPr>
          <a:xfrm xmlns:a="http://schemas.openxmlformats.org/drawingml/2006/main">
            <a:off x="2924175" y="2238375"/>
            <a:ext cx="1952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75" b="1">
                <a:solidFill>
                  <a:srgbClr val="071A2B"/>
                </a:solidFill>
                <a:latin typeface="DejaVu Sans"/>
                <a:ea typeface="DejaVu Sans"/>
                <a:cs typeface="DejaVu Sans"/>
              </a:defRPr>
            </a:pPr>
            <a:r>
              <a:rPr sz="1575" b="1">
                <a:solidFill>
                  <a:srgbClr val="071A2B"/>
                </a:solidFill>
                <a:latin typeface="DejaVu Sans"/>
                <a:ea typeface="DejaVu Sans"/>
                <a:cs typeface="DejaVu Sans"/>
              </a:rPr>
              <a:t>Instrument</a:t>
            </a:r>
          </a:p>
        </p:txBody>
      </p:sp>
      <p:sp>
        <p:nvSpPr>
          <p:cNvPr id="11" name="">
            <a:extLst xmlns:a="http://schemas.openxmlformats.org/drawingml/2006/main">
              <a:ext uri="{FF2B5EF4-FFF2-40B4-BE49-F238E27FC236}">
                <a16:creationId xmlns:a16="http://schemas.microsoft.com/office/drawing/2014/main" id="{8260D6E0-827F-41E2-AA26-053AEF4FE9AC}"/>
              </a:ext>
            </a:extLst>
          </p:cNvPr>
          <p:cNvSpPr>
            <a:spLocks xmlns:a="http://schemas.openxmlformats.org/drawingml/2006/main" noGrp="1"/>
          </p:cNvSpPr>
          <p:nvPr/>
        </p:nvSpPr>
        <p:spPr>
          <a:xfrm xmlns:a="http://schemas.openxmlformats.org/drawingml/2006/main">
            <a:off x="2924175" y="2647950"/>
            <a:ext cx="19526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Build, add logging, set breakpoints, prepare inputs</a:t>
            </a:r>
          </a:p>
        </p:txBody>
      </p:sp>
      <p:sp>
        <p:nvSpPr>
          <p:cNvPr id="12" name="">
            <a:extLst xmlns:a="http://schemas.openxmlformats.org/drawingml/2006/main">
              <a:ext uri="{FF2B5EF4-FFF2-40B4-BE49-F238E27FC236}">
                <a16:creationId xmlns:a16="http://schemas.microsoft.com/office/drawing/2014/main" id="{F8B5E075-DE42-428E-B8FC-62DC554EC47E}"/>
              </a:ext>
            </a:extLst>
          </p:cNvPr>
          <p:cNvSpPr>
            <a:spLocks xmlns:a="http://schemas.openxmlformats.org/drawingml/2006/main" noGrp="1"/>
          </p:cNvSpPr>
          <p:nvPr/>
        </p:nvSpPr>
        <p:spPr>
          <a:xfrm xmlns:a="http://schemas.openxmlformats.org/drawingml/2006/main">
            <a:off x="4876800" y="1828800"/>
            <a:ext cx="352425" cy="38100"/>
          </a:xfrm>
          <a:prstGeom xmlns:a="http://schemas.openxmlformats.org/drawingml/2006/main" prst="rect">
            <a:avLst/>
          </a:prstGeom>
          <a:solidFill xmlns:a="http://schemas.openxmlformats.org/drawingml/2006/main">
            <a:srgbClr val="55B9D3"/>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1EB48DAE-1734-48D0-9A5A-A9EDAFE850C9}"/>
              </a:ext>
            </a:extLst>
          </p:cNvPr>
          <p:cNvSpPr>
            <a:spLocks xmlns:a="http://schemas.openxmlformats.org/drawingml/2006/main" noGrp="1"/>
          </p:cNvSpPr>
          <p:nvPr/>
        </p:nvSpPr>
        <p:spPr>
          <a:xfrm xmlns:a="http://schemas.openxmlformats.org/drawingml/2006/main">
            <a:off x="5229225" y="1619250"/>
            <a:ext cx="476250" cy="476250"/>
          </a:xfrm>
          <a:prstGeom xmlns:a="http://schemas.openxmlformats.org/drawingml/2006/main" prst="ellipse">
            <a:avLst/>
          </a:prstGeom>
          <a:solidFill xmlns:a="http://schemas.openxmlformats.org/drawingml/2006/main">
            <a:srgbClr val="1677A6"/>
          </a:solidFill>
          <a:ln xmlns:a="http://schemas.openxmlformats.org/drawingml/2006/main" w="0">
            <a:noFill/>
          </a:ln>
        </p:spPr>
        <p:txBody>
          <a:bodyPr xmlns:a="http://schemas.openxmlformats.org/drawingml/2006/main" anchor="ctr">
            <a:normAutofit fontScale="97558"/>
          </a:bodyPr>
          <a:lstStyle xmlns:a="http://schemas.openxmlformats.org/drawingml/2006/main"/>
          <a:p xmlns:a="http://schemas.openxmlformats.org/drawingml/2006/main">
            <a:pPr algn="ctr">
              <a:defRPr sz="1650" b="1">
                <a:solidFill>
                  <a:srgbClr val="FFFFFF"/>
                </a:solidFill>
                <a:latin typeface="DejaVu Sans"/>
                <a:ea typeface="DejaVu Sans"/>
                <a:cs typeface="DejaVu Sans"/>
              </a:defRPr>
            </a:pPr>
            <a:r>
              <a:rPr sz="1650" b="1">
                <a:solidFill>
                  <a:srgbClr val="FFFFFF"/>
                </a:solidFill>
                <a:latin typeface="DejaVu Sans"/>
                <a:ea typeface="DejaVu Sans"/>
                <a:cs typeface="DejaVu Sans"/>
              </a:rPr>
              <a:t>3</a:t>
            </a:r>
          </a:p>
        </p:txBody>
      </p:sp>
      <p:sp>
        <p:nvSpPr>
          <p:cNvPr id="14" name="">
            <a:extLst xmlns:a="http://schemas.openxmlformats.org/drawingml/2006/main">
              <a:ext uri="{FF2B5EF4-FFF2-40B4-BE49-F238E27FC236}">
                <a16:creationId xmlns:a16="http://schemas.microsoft.com/office/drawing/2014/main" id="{491493C0-25F1-4DD5-AFDF-4537FA881F76}"/>
              </a:ext>
            </a:extLst>
          </p:cNvPr>
          <p:cNvSpPr>
            <a:spLocks xmlns:a="http://schemas.openxmlformats.org/drawingml/2006/main" noGrp="1"/>
          </p:cNvSpPr>
          <p:nvPr/>
        </p:nvSpPr>
        <p:spPr>
          <a:xfrm xmlns:a="http://schemas.openxmlformats.org/drawingml/2006/main">
            <a:off x="5229225" y="2238375"/>
            <a:ext cx="1952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75" b="1">
                <a:solidFill>
                  <a:srgbClr val="071A2B"/>
                </a:solidFill>
                <a:latin typeface="DejaVu Sans"/>
                <a:ea typeface="DejaVu Sans"/>
                <a:cs typeface="DejaVu Sans"/>
              </a:defRPr>
            </a:pPr>
            <a:r>
              <a:rPr sz="1575" b="1">
                <a:solidFill>
                  <a:srgbClr val="071A2B"/>
                </a:solidFill>
                <a:latin typeface="DejaVu Sans"/>
                <a:ea typeface="DejaVu Sans"/>
                <a:cs typeface="DejaVu Sans"/>
              </a:rPr>
              <a:t>Execute</a:t>
            </a:r>
          </a:p>
        </p:txBody>
      </p:sp>
      <p:sp>
        <p:nvSpPr>
          <p:cNvPr id="15" name="">
            <a:extLst xmlns:a="http://schemas.openxmlformats.org/drawingml/2006/main">
              <a:ext uri="{FF2B5EF4-FFF2-40B4-BE49-F238E27FC236}">
                <a16:creationId xmlns:a16="http://schemas.microsoft.com/office/drawing/2014/main" id="{10362AE7-9386-451E-8E35-61A216F83A95}"/>
              </a:ext>
            </a:extLst>
          </p:cNvPr>
          <p:cNvSpPr>
            <a:spLocks xmlns:a="http://schemas.openxmlformats.org/drawingml/2006/main" noGrp="1"/>
          </p:cNvSpPr>
          <p:nvPr/>
        </p:nvSpPr>
        <p:spPr>
          <a:xfrm xmlns:a="http://schemas.openxmlformats.org/drawingml/2006/main">
            <a:off x="5229225" y="2647950"/>
            <a:ext cx="19526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Run tools and interact with a stateful target</a:t>
            </a:r>
          </a:p>
        </p:txBody>
      </p:sp>
      <p:sp>
        <p:nvSpPr>
          <p:cNvPr id="16" name="">
            <a:extLst xmlns:a="http://schemas.openxmlformats.org/drawingml/2006/main">
              <a:ext uri="{FF2B5EF4-FFF2-40B4-BE49-F238E27FC236}">
                <a16:creationId xmlns:a16="http://schemas.microsoft.com/office/drawing/2014/main" id="{A0FF45EE-B366-4C4C-9958-86A2553A95DC}"/>
              </a:ext>
            </a:extLst>
          </p:cNvPr>
          <p:cNvSpPr>
            <a:spLocks xmlns:a="http://schemas.openxmlformats.org/drawingml/2006/main" noGrp="1"/>
          </p:cNvSpPr>
          <p:nvPr/>
        </p:nvSpPr>
        <p:spPr>
          <a:xfrm xmlns:a="http://schemas.openxmlformats.org/drawingml/2006/main">
            <a:off x="7181850" y="1828800"/>
            <a:ext cx="352425" cy="38100"/>
          </a:xfrm>
          <a:prstGeom xmlns:a="http://schemas.openxmlformats.org/drawingml/2006/main" prst="rect">
            <a:avLst/>
          </a:prstGeom>
          <a:solidFill xmlns:a="http://schemas.openxmlformats.org/drawingml/2006/main">
            <a:srgbClr val="55B9D3"/>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99F0A51A-87D3-4320-8CD9-444FC2455A71}"/>
              </a:ext>
            </a:extLst>
          </p:cNvPr>
          <p:cNvSpPr>
            <a:spLocks xmlns:a="http://schemas.openxmlformats.org/drawingml/2006/main" noGrp="1"/>
          </p:cNvSpPr>
          <p:nvPr/>
        </p:nvSpPr>
        <p:spPr>
          <a:xfrm xmlns:a="http://schemas.openxmlformats.org/drawingml/2006/main">
            <a:off x="7534275" y="1619250"/>
            <a:ext cx="476250" cy="476250"/>
          </a:xfrm>
          <a:prstGeom xmlns:a="http://schemas.openxmlformats.org/drawingml/2006/main" prst="ellipse">
            <a:avLst/>
          </a:prstGeom>
          <a:solidFill xmlns:a="http://schemas.openxmlformats.org/drawingml/2006/main">
            <a:srgbClr val="1677A6"/>
          </a:solidFill>
          <a:ln xmlns:a="http://schemas.openxmlformats.org/drawingml/2006/main" w="0">
            <a:noFill/>
          </a:ln>
        </p:spPr>
        <p:txBody>
          <a:bodyPr xmlns:a="http://schemas.openxmlformats.org/drawingml/2006/main" anchor="ctr">
            <a:normAutofit fontScale="97558"/>
          </a:bodyPr>
          <a:lstStyle xmlns:a="http://schemas.openxmlformats.org/drawingml/2006/main"/>
          <a:p xmlns:a="http://schemas.openxmlformats.org/drawingml/2006/main">
            <a:pPr algn="ctr">
              <a:defRPr sz="1650" b="1">
                <a:solidFill>
                  <a:srgbClr val="FFFFFF"/>
                </a:solidFill>
                <a:latin typeface="DejaVu Sans"/>
                <a:ea typeface="DejaVu Sans"/>
                <a:cs typeface="DejaVu Sans"/>
              </a:defRPr>
            </a:pPr>
            <a:r>
              <a:rPr sz="1650" b="1">
                <a:solidFill>
                  <a:srgbClr val="FFFFFF"/>
                </a:solidFill>
                <a:latin typeface="DejaVu Sans"/>
                <a:ea typeface="DejaVu Sans"/>
                <a:cs typeface="DejaVu Sans"/>
              </a:rPr>
              <a:t>4</a:t>
            </a:r>
          </a:p>
        </p:txBody>
      </p:sp>
      <p:sp>
        <p:nvSpPr>
          <p:cNvPr id="18" name="">
            <a:extLst xmlns:a="http://schemas.openxmlformats.org/drawingml/2006/main">
              <a:ext uri="{FF2B5EF4-FFF2-40B4-BE49-F238E27FC236}">
                <a16:creationId xmlns:a16="http://schemas.microsoft.com/office/drawing/2014/main" id="{4A01291A-FF06-455F-A761-65073B6B2F35}"/>
              </a:ext>
            </a:extLst>
          </p:cNvPr>
          <p:cNvSpPr>
            <a:spLocks xmlns:a="http://schemas.openxmlformats.org/drawingml/2006/main" noGrp="1"/>
          </p:cNvSpPr>
          <p:nvPr/>
        </p:nvSpPr>
        <p:spPr>
          <a:xfrm xmlns:a="http://schemas.openxmlformats.org/drawingml/2006/main">
            <a:off x="7534275" y="2238375"/>
            <a:ext cx="1952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75" b="1">
                <a:solidFill>
                  <a:srgbClr val="071A2B"/>
                </a:solidFill>
                <a:latin typeface="DejaVu Sans"/>
                <a:ea typeface="DejaVu Sans"/>
                <a:cs typeface="DejaVu Sans"/>
              </a:defRPr>
            </a:pPr>
            <a:r>
              <a:rPr sz="1575" b="1">
                <a:solidFill>
                  <a:srgbClr val="071A2B"/>
                </a:solidFill>
                <a:latin typeface="DejaVu Sans"/>
                <a:ea typeface="DejaVu Sans"/>
                <a:cs typeface="DejaVu Sans"/>
              </a:rPr>
              <a:t>Observe</a:t>
            </a:r>
          </a:p>
        </p:txBody>
      </p:sp>
      <p:sp>
        <p:nvSpPr>
          <p:cNvPr id="19" name="">
            <a:extLst xmlns:a="http://schemas.openxmlformats.org/drawingml/2006/main">
              <a:ext uri="{FF2B5EF4-FFF2-40B4-BE49-F238E27FC236}">
                <a16:creationId xmlns:a16="http://schemas.microsoft.com/office/drawing/2014/main" id="{F53DDAEE-E5C1-4438-95AC-A14D7155BE7E}"/>
              </a:ext>
            </a:extLst>
          </p:cNvPr>
          <p:cNvSpPr>
            <a:spLocks xmlns:a="http://schemas.openxmlformats.org/drawingml/2006/main" noGrp="1"/>
          </p:cNvSpPr>
          <p:nvPr/>
        </p:nvSpPr>
        <p:spPr>
          <a:xfrm xmlns:a="http://schemas.openxmlformats.org/drawingml/2006/main">
            <a:off x="7534275" y="2647950"/>
            <a:ext cx="19526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Interpret traces, crashes, memory, protocol replies</a:t>
            </a:r>
          </a:p>
        </p:txBody>
      </p:sp>
      <p:sp>
        <p:nvSpPr>
          <p:cNvPr id="20" name="">
            <a:extLst xmlns:a="http://schemas.openxmlformats.org/drawingml/2006/main">
              <a:ext uri="{FF2B5EF4-FFF2-40B4-BE49-F238E27FC236}">
                <a16:creationId xmlns:a16="http://schemas.microsoft.com/office/drawing/2014/main" id="{93FD16A2-67D0-424E-AC84-4A7F6EFD3CE9}"/>
              </a:ext>
            </a:extLst>
          </p:cNvPr>
          <p:cNvSpPr>
            <a:spLocks xmlns:a="http://schemas.openxmlformats.org/drawingml/2006/main" noGrp="1"/>
          </p:cNvSpPr>
          <p:nvPr/>
        </p:nvSpPr>
        <p:spPr>
          <a:xfrm xmlns:a="http://schemas.openxmlformats.org/drawingml/2006/main">
            <a:off x="9486900" y="1828800"/>
            <a:ext cx="352425" cy="38100"/>
          </a:xfrm>
          <a:prstGeom xmlns:a="http://schemas.openxmlformats.org/drawingml/2006/main" prst="rect">
            <a:avLst/>
          </a:prstGeom>
          <a:solidFill xmlns:a="http://schemas.openxmlformats.org/drawingml/2006/main">
            <a:srgbClr val="55B9D3"/>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3C378181-EB4D-49FB-8C04-46B308FD2E7E}"/>
              </a:ext>
            </a:extLst>
          </p:cNvPr>
          <p:cNvSpPr>
            <a:spLocks xmlns:a="http://schemas.openxmlformats.org/drawingml/2006/main" noGrp="1"/>
          </p:cNvSpPr>
          <p:nvPr/>
        </p:nvSpPr>
        <p:spPr>
          <a:xfrm xmlns:a="http://schemas.openxmlformats.org/drawingml/2006/main">
            <a:off x="9839325" y="1619250"/>
            <a:ext cx="476250" cy="476250"/>
          </a:xfrm>
          <a:prstGeom xmlns:a="http://schemas.openxmlformats.org/drawingml/2006/main" prst="ellipse">
            <a:avLst/>
          </a:prstGeom>
          <a:solidFill xmlns:a="http://schemas.openxmlformats.org/drawingml/2006/main">
            <a:srgbClr val="E89B3C"/>
          </a:solidFill>
          <a:ln xmlns:a="http://schemas.openxmlformats.org/drawingml/2006/main" w="0">
            <a:noFill/>
          </a:ln>
        </p:spPr>
        <p:txBody>
          <a:bodyPr xmlns:a="http://schemas.openxmlformats.org/drawingml/2006/main" anchor="ctr">
            <a:normAutofit fontScale="97558"/>
          </a:bodyPr>
          <a:lstStyle xmlns:a="http://schemas.openxmlformats.org/drawingml/2006/main"/>
          <a:p xmlns:a="http://schemas.openxmlformats.org/drawingml/2006/main">
            <a:pPr algn="ctr">
              <a:defRPr sz="1650" b="1">
                <a:solidFill>
                  <a:srgbClr val="FFFFFF"/>
                </a:solidFill>
                <a:latin typeface="DejaVu Sans"/>
                <a:ea typeface="DejaVu Sans"/>
                <a:cs typeface="DejaVu Sans"/>
              </a:defRPr>
            </a:pPr>
            <a:r>
              <a:rPr sz="1650" b="1">
                <a:solidFill>
                  <a:srgbClr val="FFFFFF"/>
                </a:solidFill>
                <a:latin typeface="DejaVu Sans"/>
                <a:ea typeface="DejaVu Sans"/>
                <a:cs typeface="DejaVu Sans"/>
              </a:rPr>
              <a:t>5</a:t>
            </a:r>
          </a:p>
        </p:txBody>
      </p:sp>
      <p:sp>
        <p:nvSpPr>
          <p:cNvPr id="22" name="">
            <a:extLst xmlns:a="http://schemas.openxmlformats.org/drawingml/2006/main">
              <a:ext uri="{FF2B5EF4-FFF2-40B4-BE49-F238E27FC236}">
                <a16:creationId xmlns:a16="http://schemas.microsoft.com/office/drawing/2014/main" id="{65E3C6A8-9CB8-45E8-93D8-3C087C9E8DDC}"/>
              </a:ext>
            </a:extLst>
          </p:cNvPr>
          <p:cNvSpPr>
            <a:spLocks xmlns:a="http://schemas.openxmlformats.org/drawingml/2006/main" noGrp="1"/>
          </p:cNvSpPr>
          <p:nvPr/>
        </p:nvSpPr>
        <p:spPr>
          <a:xfrm xmlns:a="http://schemas.openxmlformats.org/drawingml/2006/main">
            <a:off x="9839325" y="2238375"/>
            <a:ext cx="1952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1575" b="1">
                <a:solidFill>
                  <a:srgbClr val="071A2B"/>
                </a:solidFill>
                <a:latin typeface="DejaVu Sans"/>
                <a:ea typeface="DejaVu Sans"/>
                <a:cs typeface="DejaVu Sans"/>
              </a:defRPr>
            </a:pPr>
            <a:r>
              <a:rPr sz="1575" b="1">
                <a:solidFill>
                  <a:srgbClr val="071A2B"/>
                </a:solidFill>
                <a:latin typeface="DejaVu Sans"/>
                <a:ea typeface="DejaVu Sans"/>
                <a:cs typeface="DejaVu Sans"/>
              </a:rPr>
              <a:t>Revise</a:t>
            </a:r>
          </a:p>
        </p:txBody>
      </p:sp>
      <p:sp>
        <p:nvSpPr>
          <p:cNvPr id="23" name="">
            <a:extLst xmlns:a="http://schemas.openxmlformats.org/drawingml/2006/main">
              <a:ext uri="{FF2B5EF4-FFF2-40B4-BE49-F238E27FC236}">
                <a16:creationId xmlns:a16="http://schemas.microsoft.com/office/drawing/2014/main" id="{D2C60A80-383A-4B19-825D-6FFE7C41A4B6}"/>
              </a:ext>
            </a:extLst>
          </p:cNvPr>
          <p:cNvSpPr>
            <a:spLocks xmlns:a="http://schemas.openxmlformats.org/drawingml/2006/main" noGrp="1"/>
          </p:cNvSpPr>
          <p:nvPr/>
        </p:nvSpPr>
        <p:spPr>
          <a:xfrm xmlns:a="http://schemas.openxmlformats.org/drawingml/2006/main">
            <a:off x="9839325" y="2647950"/>
            <a:ext cx="19526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Reject the hypothesis or refine the exploit path</a:t>
            </a:r>
          </a:p>
        </p:txBody>
      </p:sp>
      <p:sp>
        <p:nvSpPr>
          <p:cNvPr id="24" name="">
            <a:extLst xmlns:a="http://schemas.openxmlformats.org/drawingml/2006/main">
              <a:ext uri="{FF2B5EF4-FFF2-40B4-BE49-F238E27FC236}">
                <a16:creationId xmlns:a16="http://schemas.microsoft.com/office/drawing/2014/main" id="{9D553C62-2BE5-48FF-A661-9B8EC0CEDF35}"/>
              </a:ext>
            </a:extLst>
          </p:cNvPr>
          <p:cNvSpPr>
            <a:spLocks xmlns:a="http://schemas.openxmlformats.org/drawingml/2006/main" noGrp="1"/>
          </p:cNvSpPr>
          <p:nvPr/>
        </p:nvSpPr>
        <p:spPr>
          <a:xfrm xmlns:a="http://schemas.openxmlformats.org/drawingml/2006/main">
            <a:off x="647700" y="4238625"/>
            <a:ext cx="10668000" cy="19050"/>
          </a:xfrm>
          <a:prstGeom xmlns:a="http://schemas.openxmlformats.org/drawingml/2006/main" prst="rect">
            <a:avLst/>
          </a:prstGeom>
          <a:solidFill xmlns:a="http://schemas.openxmlformats.org/drawingml/2006/main">
            <a:srgbClr val="D7E0E6"/>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8188548D-F474-4AA0-8466-3F3B206CC7BA}"/>
              </a:ext>
            </a:extLst>
          </p:cNvPr>
          <p:cNvSpPr>
            <a:spLocks xmlns:a="http://schemas.openxmlformats.org/drawingml/2006/main" noGrp="1"/>
          </p:cNvSpPr>
          <p:nvPr/>
        </p:nvSpPr>
        <p:spPr>
          <a:xfrm xmlns:a="http://schemas.openxmlformats.org/drawingml/2006/main">
            <a:off x="714375" y="4572000"/>
            <a:ext cx="4857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650" b="1">
                <a:solidFill>
                  <a:srgbClr val="071A2B"/>
                </a:solidFill>
                <a:latin typeface="DejaVu Sans"/>
                <a:ea typeface="DejaVu Sans"/>
                <a:cs typeface="DejaVu Sans"/>
              </a:defRPr>
            </a:pPr>
            <a:r>
              <a:rPr sz="1650" b="1">
                <a:solidFill>
                  <a:srgbClr val="071A2B"/>
                </a:solidFill>
                <a:latin typeface="DejaVu Sans"/>
                <a:ea typeface="DejaVu Sans"/>
                <a:cs typeface="DejaVu Sans"/>
              </a:rPr>
              <a:t>The model supplies priors over promising hypotheses and explains heterogeneous evidence.</a:t>
            </a:r>
          </a:p>
        </p:txBody>
      </p:sp>
      <p:sp>
        <p:nvSpPr>
          <p:cNvPr id="26" name="">
            <a:extLst xmlns:a="http://schemas.openxmlformats.org/drawingml/2006/main">
              <a:ext uri="{FF2B5EF4-FFF2-40B4-BE49-F238E27FC236}">
                <a16:creationId xmlns:a16="http://schemas.microsoft.com/office/drawing/2014/main" id="{B35EED2B-E247-4907-A9D0-A073DFB53FB5}"/>
              </a:ext>
            </a:extLst>
          </p:cNvPr>
          <p:cNvSpPr>
            <a:spLocks xmlns:a="http://schemas.openxmlformats.org/drawingml/2006/main" noGrp="1"/>
          </p:cNvSpPr>
          <p:nvPr/>
        </p:nvSpPr>
        <p:spPr>
          <a:xfrm xmlns:a="http://schemas.openxmlformats.org/drawingml/2006/main">
            <a:off x="6429375" y="4572000"/>
            <a:ext cx="4857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4102"/>
          </a:bodyPr>
          <a:lstStyle xmlns:a="http://schemas.openxmlformats.org/drawingml/2006/main"/>
          <a:p xmlns:a="http://schemas.openxmlformats.org/drawingml/2006/main">
            <a:pPr algn="l">
              <a:defRPr sz="1650" b="1">
                <a:solidFill>
                  <a:srgbClr val="071A2B"/>
                </a:solidFill>
                <a:latin typeface="DejaVu Sans"/>
                <a:ea typeface="DejaVu Sans"/>
                <a:cs typeface="DejaVu Sans"/>
              </a:defRPr>
            </a:pPr>
            <a:r>
              <a:rPr sz="1650" b="1">
                <a:solidFill>
                  <a:srgbClr val="071A2B"/>
                </a:solidFill>
                <a:latin typeface="DejaVu Sans"/>
                <a:ea typeface="DejaVu Sans"/>
                <a:cs typeface="DejaVu Sans"/>
              </a:rPr>
              <a:t>The scaffold controls tools, state, context, budgets, and verifiers. Its design changes the reachable search space.</a:t>
            </a:r>
          </a:p>
        </p:txBody>
      </p:sp>
    </p:spTree>
    <p:extLst>
      <p:ext uri="{BB962C8B-B14F-4D97-AF65-F5344CB8AC3E}">
        <p14:creationId xmlns:p14="http://schemas.microsoft.com/office/powerpoint/2010/main" val="413457710"/>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29A35C67-E737-416A-8D78-EFAED9E22DC6}"/>
              </a:ext>
            </a:extLst>
          </p:cNvPr>
          <p:cNvSpPr>
            <a:spLocks xmlns:a="http://schemas.openxmlformats.org/drawingml/2006/main" noGrp="1"/>
          </p:cNvSpPr>
          <p:nvPr/>
        </p:nvSpPr>
        <p:spPr>
          <a:xfrm xmlns:a="http://schemas.openxmlformats.org/drawingml/2006/main">
            <a:off x="0" y="0"/>
            <a:ext cx="12192000" cy="133350"/>
          </a:xfrm>
          <a:prstGeom xmlns:a="http://schemas.openxmlformats.org/drawingml/2006/main" prst="rect">
            <a:avLst/>
          </a:prstGeom>
          <a:solidFill xmlns:a="http://schemas.openxmlformats.org/drawingml/2006/main">
            <a:srgbClr val="1677A6"/>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A894173-D76B-4BA2-855B-8E71E62BFF5D}"/>
              </a:ext>
            </a:extLst>
          </p:cNvPr>
          <p:cNvSpPr>
            <a:spLocks xmlns:a="http://schemas.openxmlformats.org/drawingml/2006/main" noGrp="1"/>
          </p:cNvSpPr>
          <p:nvPr/>
        </p:nvSpPr>
        <p:spPr>
          <a:xfrm xmlns:a="http://schemas.openxmlformats.org/drawingml/2006/main">
            <a:off x="666750" y="323850"/>
            <a:ext cx="428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1667"/>
          </a:bodyPr>
          <a:lstStyle xmlns:a="http://schemas.openxmlformats.org/drawingml/2006/main"/>
          <a:p xmlns:a="http://schemas.openxmlformats.org/drawingml/2006/main">
            <a:pPr algn="l">
              <a:defRPr sz="1050" b="1">
                <a:solidFill>
                  <a:srgbClr val="1677A6"/>
                </a:solidFill>
                <a:latin typeface="DejaVu Sans"/>
                <a:ea typeface="DejaVu Sans"/>
                <a:cs typeface="DejaVu Sans"/>
              </a:defRPr>
            </a:pPr>
            <a:r>
              <a:rPr sz="1050" b="1">
                <a:solidFill>
                  <a:srgbClr val="1677A6"/>
                </a:solidFill>
                <a:latin typeface="DejaVu Sans"/>
                <a:ea typeface="DejaVu Sans"/>
                <a:cs typeface="DejaVu Sans"/>
              </a:rPr>
              <a:t>READING 1</a:t>
            </a:r>
          </a:p>
        </p:txBody>
      </p:sp>
      <p:sp>
        <p:nvSpPr>
          <p:cNvPr id="3" name="">
            <a:extLst xmlns:a="http://schemas.openxmlformats.org/drawingml/2006/main">
              <a:ext uri="{FF2B5EF4-FFF2-40B4-BE49-F238E27FC236}">
                <a16:creationId xmlns:a16="http://schemas.microsoft.com/office/drawing/2014/main" id="{D520C7B3-C06F-4EB7-A3F9-2D9F308075FF}"/>
              </a:ext>
            </a:extLst>
          </p:cNvPr>
          <p:cNvSpPr>
            <a:spLocks xmlns:a="http://schemas.openxmlformats.org/drawingml/2006/main" noGrp="1"/>
          </p:cNvSpPr>
          <p:nvPr/>
        </p:nvSpPr>
        <p:spPr>
          <a:xfrm xmlns:a="http://schemas.openxmlformats.org/drawingml/2006/main">
            <a:off x="666750" y="59055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550" b="1">
                <a:solidFill>
                  <a:srgbClr val="071A2B"/>
                </a:solidFill>
                <a:latin typeface="DejaVu Sans"/>
                <a:ea typeface="DejaVu Sans"/>
                <a:cs typeface="DejaVu Sans"/>
              </a:defRPr>
            </a:pPr>
            <a:r>
              <a:rPr sz="2550" b="1">
                <a:solidFill>
                  <a:srgbClr val="071A2B"/>
                </a:solidFill>
                <a:latin typeface="DejaVu Sans"/>
                <a:ea typeface="DejaVu Sans"/>
                <a:cs typeface="DejaVu Sans"/>
              </a:rPr>
              <a:t>EnIGMA makes security tools usable by an LM agent</a:t>
            </a:r>
          </a:p>
        </p:txBody>
      </p:sp>
      <p:sp>
        <p:nvSpPr>
          <p:cNvPr id="4" name="">
            <a:extLst xmlns:a="http://schemas.openxmlformats.org/drawingml/2006/main">
              <a:ext uri="{FF2B5EF4-FFF2-40B4-BE49-F238E27FC236}">
                <a16:creationId xmlns:a16="http://schemas.microsoft.com/office/drawing/2014/main" id="{87FE62A2-3C49-402F-B4D9-415BD0447C81}"/>
              </a:ext>
            </a:extLst>
          </p:cNvPr>
          <p:cNvSpPr>
            <a:spLocks xmlns:a="http://schemas.openxmlformats.org/drawingml/2006/main" noGrp="1"/>
          </p:cNvSpPr>
          <p:nvPr/>
        </p:nvSpPr>
        <p:spPr>
          <a:xfrm xmlns:a="http://schemas.openxmlformats.org/drawingml/2006/main">
            <a:off x="666750" y="6429375"/>
            <a:ext cx="10858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0000"/>
          </a:bodyPr>
          <a:lstStyle xmlns:a="http://schemas.openxmlformats.org/drawingml/2006/main"/>
          <a:p xmlns:a="http://schemas.openxmlformats.org/drawingml/2006/main">
            <a:pPr algn="l">
              <a:defRPr sz="750" b="0">
                <a:solidFill>
                  <a:srgbClr val="647383"/>
                </a:solidFill>
                <a:latin typeface="DejaVu Sans"/>
                <a:ea typeface="DejaVu Sans"/>
                <a:cs typeface="DejaVu Sans"/>
              </a:defRPr>
            </a:pPr>
            <a:r>
              <a:rPr sz="750" b="0">
                <a:solidFill>
                  <a:srgbClr val="647383"/>
                </a:solidFill>
                <a:latin typeface="DejaVu Sans"/>
                <a:ea typeface="DejaVu Sans"/>
                <a:cs typeface="DejaVu Sans"/>
              </a:rPr>
              <a:t>ADVANCED SECURITY TOPICS  ·  FALL 2026</a:t>
            </a:r>
          </a:p>
        </p:txBody>
      </p:sp>
      <p:sp>
        <p:nvSpPr>
          <p:cNvPr id="5" name="">
            <a:extLst xmlns:a="http://schemas.openxmlformats.org/drawingml/2006/main">
              <a:ext uri="{FF2B5EF4-FFF2-40B4-BE49-F238E27FC236}">
                <a16:creationId xmlns:a16="http://schemas.microsoft.com/office/drawing/2014/main" id="{1FE59F60-C255-4760-871B-6D874669CA80}"/>
              </a:ext>
            </a:extLst>
          </p:cNvPr>
          <p:cNvSpPr>
            <a:spLocks xmlns:a="http://schemas.openxmlformats.org/drawingml/2006/main" noGrp="1"/>
          </p:cNvSpPr>
          <p:nvPr/>
        </p:nvSpPr>
        <p:spPr>
          <a:xfrm xmlns:a="http://schemas.openxmlformats.org/drawingml/2006/main">
            <a:off x="666750" y="1409700"/>
            <a:ext cx="76200" cy="1600200"/>
          </a:xfrm>
          <a:prstGeom xmlns:a="http://schemas.openxmlformats.org/drawingml/2006/main" prst="rect">
            <a:avLst/>
          </a:prstGeom>
          <a:solidFill xmlns:a="http://schemas.openxmlformats.org/drawingml/2006/main">
            <a:srgbClr val="1677A6"/>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969342B6-079D-43B5-B4FA-83F06F2993A9}"/>
              </a:ext>
            </a:extLst>
          </p:cNvPr>
          <p:cNvSpPr>
            <a:spLocks xmlns:a="http://schemas.openxmlformats.org/drawingml/2006/main" noGrp="1"/>
          </p:cNvSpPr>
          <p:nvPr/>
        </p:nvSpPr>
        <p:spPr>
          <a:xfrm xmlns:a="http://schemas.openxmlformats.org/drawingml/2006/main">
            <a:off x="895350" y="1409700"/>
            <a:ext cx="3105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000"/>
          </a:bodyPr>
          <a:lstStyle xmlns:a="http://schemas.openxmlformats.org/drawingml/2006/main"/>
          <a:p xmlns:a="http://schemas.openxmlformats.org/drawingml/2006/main">
            <a:pPr algn="l">
              <a:defRPr sz="1500" b="1">
                <a:solidFill>
                  <a:srgbClr val="071A2B"/>
                </a:solidFill>
                <a:latin typeface="DejaVu Sans"/>
                <a:ea typeface="DejaVu Sans"/>
                <a:cs typeface="DejaVu Sans"/>
              </a:defRPr>
            </a:pPr>
            <a:r>
              <a:rPr sz="1500" b="1">
                <a:solidFill>
                  <a:srgbClr val="071A2B"/>
                </a:solidFill>
                <a:latin typeface="DejaVu Sans"/>
                <a:ea typeface="DejaVu Sans"/>
                <a:cs typeface="DejaVu Sans"/>
              </a:rPr>
              <a:t>Architecture</a:t>
            </a:r>
          </a:p>
        </p:txBody>
      </p:sp>
      <p:sp>
        <p:nvSpPr>
          <p:cNvPr id="7" name="">
            <a:extLst xmlns:a="http://schemas.openxmlformats.org/drawingml/2006/main">
              <a:ext uri="{FF2B5EF4-FFF2-40B4-BE49-F238E27FC236}">
                <a16:creationId xmlns:a16="http://schemas.microsoft.com/office/drawing/2014/main" id="{E3A4C14C-149C-4230-A748-5A5A9A3684A3}"/>
              </a:ext>
            </a:extLst>
          </p:cNvPr>
          <p:cNvSpPr>
            <a:spLocks xmlns:a="http://schemas.openxmlformats.org/drawingml/2006/main" noGrp="1"/>
          </p:cNvSpPr>
          <p:nvPr/>
        </p:nvSpPr>
        <p:spPr>
          <a:xfrm xmlns:a="http://schemas.openxmlformats.org/drawingml/2006/main">
            <a:off x="895350" y="1733550"/>
            <a:ext cx="3105150"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SWE-agent plus non-blocking interfaces for GDB and remote connections, output summarizers, security tools, demonstrations, and category-specific guidance.</a:t>
            </a:r>
          </a:p>
        </p:txBody>
      </p:sp>
      <p:sp>
        <p:nvSpPr>
          <p:cNvPr id="8" name="">
            <a:extLst xmlns:a="http://schemas.openxmlformats.org/drawingml/2006/main">
              <a:ext uri="{FF2B5EF4-FFF2-40B4-BE49-F238E27FC236}">
                <a16:creationId xmlns:a16="http://schemas.microsoft.com/office/drawing/2014/main" id="{439C178B-7384-40F9-9684-CBDD27C5767A}"/>
              </a:ext>
            </a:extLst>
          </p:cNvPr>
          <p:cNvSpPr>
            <a:spLocks xmlns:a="http://schemas.openxmlformats.org/drawingml/2006/main" noGrp="1"/>
          </p:cNvSpPr>
          <p:nvPr/>
        </p:nvSpPr>
        <p:spPr>
          <a:xfrm xmlns:a="http://schemas.openxmlformats.org/drawingml/2006/main">
            <a:off x="666750" y="3238500"/>
            <a:ext cx="76200" cy="1600200"/>
          </a:xfrm>
          <a:prstGeom xmlns:a="http://schemas.openxmlformats.org/drawingml/2006/main" prst="rect">
            <a:avLst/>
          </a:prstGeom>
          <a:solidFill xmlns:a="http://schemas.openxmlformats.org/drawingml/2006/main">
            <a:srgbClr val="E89B3C"/>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44A03A8D-001A-4092-87CF-DB70553B3D87}"/>
              </a:ext>
            </a:extLst>
          </p:cNvPr>
          <p:cNvSpPr>
            <a:spLocks xmlns:a="http://schemas.openxmlformats.org/drawingml/2006/main" noGrp="1"/>
          </p:cNvSpPr>
          <p:nvPr/>
        </p:nvSpPr>
        <p:spPr>
          <a:xfrm xmlns:a="http://schemas.openxmlformats.org/drawingml/2006/main">
            <a:off x="895350" y="3238500"/>
            <a:ext cx="3105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000"/>
          </a:bodyPr>
          <a:lstStyle xmlns:a="http://schemas.openxmlformats.org/drawingml/2006/main"/>
          <a:p xmlns:a="http://schemas.openxmlformats.org/drawingml/2006/main">
            <a:pPr algn="l">
              <a:defRPr sz="1500" b="1">
                <a:solidFill>
                  <a:srgbClr val="071A2B"/>
                </a:solidFill>
                <a:latin typeface="DejaVu Sans"/>
                <a:ea typeface="DejaVu Sans"/>
                <a:cs typeface="DejaVu Sans"/>
              </a:defRPr>
            </a:pPr>
            <a:r>
              <a:rPr sz="1500" b="1">
                <a:solidFill>
                  <a:srgbClr val="071A2B"/>
                </a:solidFill>
                <a:latin typeface="DejaVu Sans"/>
                <a:ea typeface="DejaVu Sans"/>
                <a:cs typeface="DejaVu Sans"/>
              </a:rPr>
              <a:t>Experimental question</a:t>
            </a:r>
          </a:p>
        </p:txBody>
      </p:sp>
      <p:sp>
        <p:nvSpPr>
          <p:cNvPr id="10" name="">
            <a:extLst xmlns:a="http://schemas.openxmlformats.org/drawingml/2006/main">
              <a:ext uri="{FF2B5EF4-FFF2-40B4-BE49-F238E27FC236}">
                <a16:creationId xmlns:a16="http://schemas.microsoft.com/office/drawing/2014/main" id="{9E82F40B-A499-49E3-8953-38D22A5F2997}"/>
              </a:ext>
            </a:extLst>
          </p:cNvPr>
          <p:cNvSpPr>
            <a:spLocks xmlns:a="http://schemas.openxmlformats.org/drawingml/2006/main" noGrp="1"/>
          </p:cNvSpPr>
          <p:nvPr/>
        </p:nvSpPr>
        <p:spPr>
          <a:xfrm xmlns:a="http://schemas.openxmlformats.org/drawingml/2006/main">
            <a:off x="895350" y="3562350"/>
            <a:ext cx="3105150"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How much does an agent-computer interface change CTF success when the underlying language model remains fixed?</a:t>
            </a:r>
          </a:p>
        </p:txBody>
      </p:sp>
      <p:graphicFrame>
        <p:nvGraphicFramePr>
          <p:cNvPr id="24" name=""/>
          <p:cNvGraphicFramePr/>
          <p:nvPr/>
        </p:nvGraphicFramePr>
        <p:xfrm>
          <a:off xmlns:a="http://schemas.openxmlformats.org/drawingml/2006/main" x="4762500" y="1524000"/>
          <a:ext xmlns:a="http://schemas.openxmlformats.org/drawingml/2006/main" cx="6572250" cy="2571750"/>
        </p:xfrm>
        <a:graphic xmlns:a="http://schemas.openxmlformats.org/drawingml/2006/main">
          <a:graphicData uri="http://schemas.openxmlformats.org/drawingml/2006/table">
            <a:tbl>
              <a:tblPr/>
              <a:tblGrid>
                <a:gridCol w="2857500"/>
                <a:gridCol w="1857375"/>
                <a:gridCol w="1857375"/>
              </a:tblGrid>
              <a:tr h="514350">
                <a:tc>
                  <a:txBody>
                    <a:bodyPr/>
                    <a:lstStyle/>
                    <a:p>
                      <a:r>
                        <a:rPr sz="1200" b="1">
                          <a:solidFill>
                            <a:srgbClr val="FFFFFF"/>
                          </a:solidFill>
                          <a:latin typeface="DejaVu Sans"/>
                          <a:ea typeface="DejaVu Sans"/>
                          <a:cs typeface="DejaVu Sans"/>
                        </a:rPr>
                        <a:t>Benchmark</a:t>
                      </a:r>
                    </a:p>
                  </a:txBody>
                  <a:tcPr marL="95250" marR="95250" marT="57150" marB="57150" anchor="ctr">
                    <a:solidFill>
                      <a:srgbClr val="071A2B"/>
                    </a:solidFill>
                  </a:tcPr>
                </a:tc>
                <a:tc>
                  <a:txBody>
                    <a:bodyPr/>
                    <a:lstStyle/>
                    <a:p>
                      <a:r>
                        <a:rPr sz="1200" b="1">
                          <a:solidFill>
                            <a:srgbClr val="FFFFFF"/>
                          </a:solidFill>
                          <a:latin typeface="DejaVu Sans"/>
                          <a:ea typeface="DejaVu Sans"/>
                          <a:cs typeface="DejaVu Sans"/>
                        </a:rPr>
                        <a:t>EnIGMA</a:t>
                      </a:r>
                    </a:p>
                  </a:txBody>
                  <a:tcPr marL="95250" marR="95250" marT="57150" marB="57150" anchor="ctr">
                    <a:solidFill>
                      <a:srgbClr val="071A2B"/>
                    </a:solidFill>
                  </a:tcPr>
                </a:tc>
                <a:tc>
                  <a:txBody>
                    <a:bodyPr/>
                    <a:lstStyle/>
                    <a:p>
                      <a:r>
                        <a:rPr sz="1200" b="1">
                          <a:solidFill>
                            <a:srgbClr val="FFFFFF"/>
                          </a:solidFill>
                          <a:latin typeface="DejaVu Sans"/>
                          <a:ea typeface="DejaVu Sans"/>
                          <a:cs typeface="DejaVu Sans"/>
                        </a:rPr>
                        <a:t>Prior best</a:t>
                      </a:r>
                    </a:p>
                  </a:txBody>
                  <a:tcPr marL="95250" marR="95250" marT="57150" marB="57150" anchor="ctr">
                    <a:solidFill>
                      <a:srgbClr val="071A2B"/>
                    </a:solidFill>
                  </a:tcPr>
                </a:tc>
              </a:tr>
              <a:tr h="514350">
                <a:tc>
                  <a:txBody>
                    <a:bodyPr/>
                    <a:lstStyle/>
                    <a:p>
                      <a:r>
                        <a:rPr sz="1200">
                          <a:solidFill>
                            <a:srgbClr val="152331"/>
                          </a:solidFill>
                          <a:latin typeface="DejaVu Sans"/>
                          <a:ea typeface="DejaVu Sans"/>
                          <a:cs typeface="DejaVu Sans"/>
                        </a:rPr>
                        <a:t>NYU CTF</a:t>
                      </a:r>
                    </a:p>
                  </a:txBody>
                  <a:tcPr marL="95250" marR="95250" marT="57150" marB="57150" anchor="ctr"/>
                </a:tc>
                <a:tc>
                  <a:txBody>
                    <a:bodyPr/>
                    <a:lstStyle/>
                    <a:p>
                      <a:r>
                        <a:rPr sz="1200">
                          <a:solidFill>
                            <a:srgbClr val="152331"/>
                          </a:solidFill>
                          <a:latin typeface="DejaVu Sans"/>
                          <a:ea typeface="DejaVu Sans"/>
                          <a:cs typeface="DejaVu Sans"/>
                        </a:rPr>
                        <a:t>13.5%</a:t>
                      </a:r>
                    </a:p>
                  </a:txBody>
                  <a:tcPr marL="95250" marR="95250" marT="57150" marB="57150" anchor="ctr"/>
                </a:tc>
                <a:tc>
                  <a:txBody>
                    <a:bodyPr/>
                    <a:lstStyle/>
                    <a:p>
                      <a:r>
                        <a:rPr sz="1200">
                          <a:solidFill>
                            <a:srgbClr val="152331"/>
                          </a:solidFill>
                          <a:latin typeface="DejaVu Sans"/>
                          <a:ea typeface="DejaVu Sans"/>
                          <a:cs typeface="DejaVu Sans"/>
                        </a:rPr>
                        <a:t>4.0%</a:t>
                      </a:r>
                    </a:p>
                  </a:txBody>
                  <a:tcPr marL="95250" marR="95250" marT="57150" marB="57150" anchor="ctr"/>
                </a:tc>
              </a:tr>
              <a:tr h="514350">
                <a:tc>
                  <a:txBody>
                    <a:bodyPr/>
                    <a:lstStyle/>
                    <a:p>
                      <a:r>
                        <a:rPr sz="1200">
                          <a:solidFill>
                            <a:srgbClr val="152331"/>
                          </a:solidFill>
                          <a:latin typeface="DejaVu Sans"/>
                          <a:ea typeface="DejaVu Sans"/>
                          <a:cs typeface="DejaVu Sans"/>
                        </a:rPr>
                        <a:t>CyBench</a:t>
                      </a:r>
                    </a:p>
                  </a:txBody>
                  <a:tcPr marL="95250" marR="95250" marT="57150" marB="57150" anchor="ctr"/>
                </a:tc>
                <a:tc>
                  <a:txBody>
                    <a:bodyPr/>
                    <a:lstStyle/>
                    <a:p>
                      <a:r>
                        <a:rPr sz="1200">
                          <a:solidFill>
                            <a:srgbClr val="152331"/>
                          </a:solidFill>
                          <a:latin typeface="DejaVu Sans"/>
                          <a:ea typeface="DejaVu Sans"/>
                          <a:cs typeface="DejaVu Sans"/>
                        </a:rPr>
                        <a:t>20.0%</a:t>
                      </a:r>
                    </a:p>
                  </a:txBody>
                  <a:tcPr marL="95250" marR="95250" marT="57150" marB="57150" anchor="ctr"/>
                </a:tc>
                <a:tc>
                  <a:txBody>
                    <a:bodyPr/>
                    <a:lstStyle/>
                    <a:p>
                      <a:r>
                        <a:rPr sz="1200">
                          <a:solidFill>
                            <a:srgbClr val="152331"/>
                          </a:solidFill>
                          <a:latin typeface="DejaVu Sans"/>
                          <a:ea typeface="DejaVu Sans"/>
                          <a:cs typeface="DejaVu Sans"/>
                        </a:rPr>
                        <a:t>17.5%</a:t>
                      </a:r>
                    </a:p>
                  </a:txBody>
                  <a:tcPr marL="95250" marR="95250" marT="57150" marB="57150" anchor="ctr"/>
                </a:tc>
              </a:tr>
              <a:tr h="514350">
                <a:tc>
                  <a:txBody>
                    <a:bodyPr/>
                    <a:lstStyle/>
                    <a:p>
                      <a:r>
                        <a:rPr sz="1200">
                          <a:solidFill>
                            <a:srgbClr val="152331"/>
                          </a:solidFill>
                          <a:latin typeface="DejaVu Sans"/>
                          <a:ea typeface="DejaVu Sans"/>
                          <a:cs typeface="DejaVu Sans"/>
                        </a:rPr>
                        <a:t>InterCode-CTF</a:t>
                      </a:r>
                    </a:p>
                  </a:txBody>
                  <a:tcPr marL="95250" marR="95250" marT="57150" marB="57150" anchor="ctr"/>
                </a:tc>
                <a:tc>
                  <a:txBody>
                    <a:bodyPr/>
                    <a:lstStyle/>
                    <a:p>
                      <a:r>
                        <a:rPr sz="1200">
                          <a:solidFill>
                            <a:srgbClr val="152331"/>
                          </a:solidFill>
                          <a:latin typeface="DejaVu Sans"/>
                          <a:ea typeface="DejaVu Sans"/>
                          <a:cs typeface="DejaVu Sans"/>
                        </a:rPr>
                        <a:t>67.0%</a:t>
                      </a:r>
                    </a:p>
                  </a:txBody>
                  <a:tcPr marL="95250" marR="95250" marT="57150" marB="57150" anchor="ctr"/>
                </a:tc>
                <a:tc>
                  <a:txBody>
                    <a:bodyPr/>
                    <a:lstStyle/>
                    <a:p>
                      <a:r>
                        <a:rPr sz="1200">
                          <a:solidFill>
                            <a:srgbClr val="152331"/>
                          </a:solidFill>
                          <a:latin typeface="DejaVu Sans"/>
                          <a:ea typeface="DejaVu Sans"/>
                          <a:cs typeface="DejaVu Sans"/>
                        </a:rPr>
                        <a:t>43.0%*</a:t>
                      </a:r>
                    </a:p>
                  </a:txBody>
                  <a:tcPr marL="95250" marR="95250" marT="57150" marB="57150" anchor="ctr"/>
                </a:tc>
              </a:tr>
              <a:tr h="514350">
                <a:tc>
                  <a:txBody>
                    <a:bodyPr/>
                    <a:lstStyle/>
                    <a:p>
                      <a:r>
                        <a:rPr sz="1200">
                          <a:solidFill>
                            <a:srgbClr val="152331"/>
                          </a:solidFill>
                          <a:latin typeface="DejaVu Sans"/>
                          <a:ea typeface="DejaVu Sans"/>
                          <a:cs typeface="DejaVu Sans"/>
                        </a:rPr>
                        <a:t>HTB</a:t>
                      </a:r>
                    </a:p>
                  </a:txBody>
                  <a:tcPr marL="95250" marR="95250" marT="57150" marB="57150" anchor="ctr"/>
                </a:tc>
                <a:tc>
                  <a:txBody>
                    <a:bodyPr/>
                    <a:lstStyle/>
                    <a:p>
                      <a:r>
                        <a:rPr sz="1200">
                          <a:solidFill>
                            <a:srgbClr val="152331"/>
                          </a:solidFill>
                          <a:latin typeface="DejaVu Sans"/>
                          <a:ea typeface="DejaVu Sans"/>
                          <a:cs typeface="DejaVu Sans"/>
                        </a:rPr>
                        <a:t>26.0%</a:t>
                      </a:r>
                    </a:p>
                  </a:txBody>
                  <a:tcPr marL="95250" marR="95250" marT="57150" marB="57150" anchor="ctr"/>
                </a:tc>
                <a:tc>
                  <a:txBody>
                    <a:bodyPr/>
                    <a:lstStyle/>
                    <a:p>
                      <a:r>
                        <a:rPr sz="1200">
                          <a:solidFill>
                            <a:srgbClr val="152331"/>
                          </a:solidFill>
                          <a:latin typeface="DejaVu Sans"/>
                          <a:ea typeface="DejaVu Sans"/>
                          <a:cs typeface="DejaVu Sans"/>
                        </a:rPr>
                        <a:t>20.0%†</a:t>
                      </a:r>
                    </a:p>
                  </a:txBody>
                  <a:tcPr marL="95250" marR="95250" marT="57150" marB="57150" anchor="ctr"/>
                </a:tc>
              </a:tr>
            </a:tbl>
          </a:graphicData>
        </a:graphic>
      </p:graphicFrame>
      <p:sp>
        <p:nvSpPr>
          <p:cNvPr id="12" name="">
            <a:extLst xmlns:a="http://schemas.openxmlformats.org/drawingml/2006/main">
              <a:ext uri="{FF2B5EF4-FFF2-40B4-BE49-F238E27FC236}">
                <a16:creationId xmlns:a16="http://schemas.microsoft.com/office/drawing/2014/main" id="{900FA5C9-8DF2-4928-9C56-FD514CACDDDD}"/>
              </a:ext>
            </a:extLst>
          </p:cNvPr>
          <p:cNvSpPr>
            <a:spLocks xmlns:a="http://schemas.openxmlformats.org/drawingml/2006/main" noGrp="1"/>
          </p:cNvSpPr>
          <p:nvPr/>
        </p:nvSpPr>
        <p:spPr>
          <a:xfrm xmlns:a="http://schemas.openxmlformats.org/drawingml/2006/main">
            <a:off x="4762500" y="4267200"/>
            <a:ext cx="6572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350" b="0">
                <a:solidFill>
                  <a:srgbClr val="152331"/>
                </a:solidFill>
                <a:latin typeface="DejaVu Sans"/>
                <a:ea typeface="DejaVu Sans"/>
                <a:cs typeface="DejaVu Sans"/>
              </a:defRPr>
            </a:pPr>
            <a:r>
              <a:rPr sz="1350" b="0">
                <a:solidFill>
                  <a:srgbClr val="152331"/>
                </a:solidFill>
                <a:latin typeface="DejaVu Sans"/>
                <a:ea typeface="DejaVu Sans"/>
                <a:cs typeface="DejaVu Sans"/>
              </a:rPr>
              <a:t>Ablation across all four benchmarks with Claude 3.5 Sonnet: full agent 29.5%; no interactive tools 27.4%; no demonstrations 23.3%. Most successes occur within 20 turns.</a:t>
            </a:r>
          </a:p>
        </p:txBody>
      </p:sp>
      <p:sp>
        <p:nvSpPr>
          <p:cNvPr id="13" name="">
            <a:extLst xmlns:a="http://schemas.openxmlformats.org/drawingml/2006/main">
              <a:ext uri="{FF2B5EF4-FFF2-40B4-BE49-F238E27FC236}">
                <a16:creationId xmlns:a16="http://schemas.microsoft.com/office/drawing/2014/main" id="{252F1EA6-6B84-43A8-9C8C-FC2E48B089BF}"/>
              </a:ext>
            </a:extLst>
          </p:cNvPr>
          <p:cNvSpPr>
            <a:spLocks xmlns:a="http://schemas.openxmlformats.org/drawingml/2006/main" noGrp="1"/>
          </p:cNvSpPr>
          <p:nvPr/>
        </p:nvSpPr>
        <p:spPr>
          <a:xfrm xmlns:a="http://schemas.openxmlformats.org/drawingml/2006/main">
            <a:off x="4762500" y="5429250"/>
            <a:ext cx="6572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825" b="0">
                <a:solidFill>
                  <a:srgbClr val="647383"/>
                </a:solidFill>
                <a:latin typeface="DejaVu Sans"/>
                <a:ea typeface="DejaVu Sans"/>
                <a:cs typeface="DejaVu Sans"/>
              </a:defRPr>
            </a:pPr>
            <a:r>
              <a:rPr sz="825" b="0">
                <a:solidFill>
                  <a:srgbClr val="647383"/>
                </a:solidFill>
                <a:latin typeface="DejaVu Sans"/>
                <a:ea typeface="DejaVu Sans"/>
                <a:cs typeface="DejaVu Sans"/>
              </a:rPr>
              <a:t>* DeepMind baseline omitted 19/100 tasks.  † HTB baseline used GPT-4 Turbo.</a:t>
            </a:r>
          </a:p>
        </p:txBody>
      </p:sp>
    </p:spTree>
    <p:extLst>
      <p:ext uri="{BB962C8B-B14F-4D97-AF65-F5344CB8AC3E}">
        <p14:creationId xmlns:p14="http://schemas.microsoft.com/office/powerpoint/2010/main" val="125449098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CED74C6E-1071-4071-A58D-F07BAA954D87}"/>
              </a:ext>
            </a:extLst>
          </p:cNvPr>
          <p:cNvSpPr>
            <a:spLocks xmlns:a="http://schemas.openxmlformats.org/drawingml/2006/main" noGrp="1"/>
          </p:cNvSpPr>
          <p:nvPr/>
        </p:nvSpPr>
        <p:spPr>
          <a:xfrm xmlns:a="http://schemas.openxmlformats.org/drawingml/2006/main">
            <a:off x="0" y="0"/>
            <a:ext cx="12192000" cy="133350"/>
          </a:xfrm>
          <a:prstGeom xmlns:a="http://schemas.openxmlformats.org/drawingml/2006/main" prst="rect">
            <a:avLst/>
          </a:prstGeom>
          <a:solidFill xmlns:a="http://schemas.openxmlformats.org/drawingml/2006/main">
            <a:srgbClr val="1677A6"/>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A8F93B0-203C-4854-AB90-1AFD1DD55328}"/>
              </a:ext>
            </a:extLst>
          </p:cNvPr>
          <p:cNvSpPr>
            <a:spLocks xmlns:a="http://schemas.openxmlformats.org/drawingml/2006/main" noGrp="1"/>
          </p:cNvSpPr>
          <p:nvPr/>
        </p:nvSpPr>
        <p:spPr>
          <a:xfrm xmlns:a="http://schemas.openxmlformats.org/drawingml/2006/main">
            <a:off x="666750" y="323850"/>
            <a:ext cx="428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1667"/>
          </a:bodyPr>
          <a:lstStyle xmlns:a="http://schemas.openxmlformats.org/drawingml/2006/main"/>
          <a:p xmlns:a="http://schemas.openxmlformats.org/drawingml/2006/main">
            <a:pPr algn="l">
              <a:defRPr sz="1050" b="1">
                <a:solidFill>
                  <a:srgbClr val="1677A6"/>
                </a:solidFill>
                <a:latin typeface="DejaVu Sans"/>
                <a:ea typeface="DejaVu Sans"/>
                <a:cs typeface="DejaVu Sans"/>
              </a:defRPr>
            </a:pPr>
            <a:r>
              <a:rPr sz="1050" b="1">
                <a:solidFill>
                  <a:srgbClr val="1677A6"/>
                </a:solidFill>
                <a:latin typeface="DejaVu Sans"/>
                <a:ea typeface="DejaVu Sans"/>
                <a:cs typeface="DejaVu Sans"/>
              </a:rPr>
              <a:t>READING 2</a:t>
            </a:r>
          </a:p>
        </p:txBody>
      </p:sp>
      <p:sp>
        <p:nvSpPr>
          <p:cNvPr id="3" name="">
            <a:extLst xmlns:a="http://schemas.openxmlformats.org/drawingml/2006/main">
              <a:ext uri="{FF2B5EF4-FFF2-40B4-BE49-F238E27FC236}">
                <a16:creationId xmlns:a16="http://schemas.microsoft.com/office/drawing/2014/main" id="{2BB2D788-1C53-48F7-BBBB-F9B0D2C2DA3B}"/>
              </a:ext>
            </a:extLst>
          </p:cNvPr>
          <p:cNvSpPr>
            <a:spLocks xmlns:a="http://schemas.openxmlformats.org/drawingml/2006/main" noGrp="1"/>
          </p:cNvSpPr>
          <p:nvPr/>
        </p:nvSpPr>
        <p:spPr>
          <a:xfrm xmlns:a="http://schemas.openxmlformats.org/drawingml/2006/main">
            <a:off x="666750" y="59055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lgn="l">
              <a:defRPr sz="2550" b="1">
                <a:solidFill>
                  <a:srgbClr val="071A2B"/>
                </a:solidFill>
                <a:latin typeface="DejaVu Sans"/>
                <a:ea typeface="DejaVu Sans"/>
                <a:cs typeface="DejaVu Sans"/>
              </a:defRPr>
            </a:pPr>
            <a:r>
              <a:rPr sz="2550" b="1">
                <a:solidFill>
                  <a:srgbClr val="071A2B"/>
                </a:solidFill>
                <a:latin typeface="DejaVu Sans"/>
                <a:ea typeface="DejaVu Sans"/>
                <a:cs typeface="DejaVu Sans"/>
              </a:rPr>
              <a:t>Mythos shifts evaluation from CTFs to novel real systems</a:t>
            </a:r>
          </a:p>
        </p:txBody>
      </p:sp>
      <p:sp>
        <p:nvSpPr>
          <p:cNvPr id="4" name="">
            <a:extLst xmlns:a="http://schemas.openxmlformats.org/drawingml/2006/main">
              <a:ext uri="{FF2B5EF4-FFF2-40B4-BE49-F238E27FC236}">
                <a16:creationId xmlns:a16="http://schemas.microsoft.com/office/drawing/2014/main" id="{1E769F58-49AC-4BA7-A9F8-FA89FE77EF73}"/>
              </a:ext>
            </a:extLst>
          </p:cNvPr>
          <p:cNvSpPr>
            <a:spLocks xmlns:a="http://schemas.openxmlformats.org/drawingml/2006/main" noGrp="1"/>
          </p:cNvSpPr>
          <p:nvPr/>
        </p:nvSpPr>
        <p:spPr>
          <a:xfrm xmlns:a="http://schemas.openxmlformats.org/drawingml/2006/main">
            <a:off x="666750" y="6429375"/>
            <a:ext cx="10858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0000"/>
          </a:bodyPr>
          <a:lstStyle xmlns:a="http://schemas.openxmlformats.org/drawingml/2006/main"/>
          <a:p xmlns:a="http://schemas.openxmlformats.org/drawingml/2006/main">
            <a:pPr algn="l">
              <a:defRPr sz="750" b="0">
                <a:solidFill>
                  <a:srgbClr val="647383"/>
                </a:solidFill>
                <a:latin typeface="DejaVu Sans"/>
                <a:ea typeface="DejaVu Sans"/>
                <a:cs typeface="DejaVu Sans"/>
              </a:defRPr>
            </a:pPr>
            <a:r>
              <a:rPr sz="750" b="0">
                <a:solidFill>
                  <a:srgbClr val="647383"/>
                </a:solidFill>
                <a:latin typeface="DejaVu Sans"/>
                <a:ea typeface="DejaVu Sans"/>
                <a:cs typeface="DejaVu Sans"/>
              </a:rPr>
              <a:t>ADVANCED SECURITY TOPICS  ·  FALL 2026</a:t>
            </a:r>
          </a:p>
        </p:txBody>
      </p:sp>
      <p:sp>
        <p:nvSpPr>
          <p:cNvPr id="5" name="">
            <a:extLst xmlns:a="http://schemas.openxmlformats.org/drawingml/2006/main">
              <a:ext uri="{FF2B5EF4-FFF2-40B4-BE49-F238E27FC236}">
                <a16:creationId xmlns:a16="http://schemas.microsoft.com/office/drawing/2014/main" id="{62E537FD-3929-4A94-81D4-6840AAA022C9}"/>
              </a:ext>
            </a:extLst>
          </p:cNvPr>
          <p:cNvSpPr>
            <a:spLocks xmlns:a="http://schemas.openxmlformats.org/drawingml/2006/main" noGrp="1"/>
          </p:cNvSpPr>
          <p:nvPr/>
        </p:nvSpPr>
        <p:spPr>
          <a:xfrm xmlns:a="http://schemas.openxmlformats.org/drawingml/2006/main">
            <a:off x="666750" y="1409700"/>
            <a:ext cx="76200" cy="1390650"/>
          </a:xfrm>
          <a:prstGeom xmlns:a="http://schemas.openxmlformats.org/drawingml/2006/main" prst="rect">
            <a:avLst/>
          </a:prstGeom>
          <a:solidFill xmlns:a="http://schemas.openxmlformats.org/drawingml/2006/main">
            <a:srgbClr val="1677A6"/>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5A0EAD91-B3FF-4F03-B54C-DC9FC6A674C1}"/>
              </a:ext>
            </a:extLst>
          </p:cNvPr>
          <p:cNvSpPr>
            <a:spLocks xmlns:a="http://schemas.openxmlformats.org/drawingml/2006/main" noGrp="1"/>
          </p:cNvSpPr>
          <p:nvPr/>
        </p:nvSpPr>
        <p:spPr>
          <a:xfrm xmlns:a="http://schemas.openxmlformats.org/drawingml/2006/main">
            <a:off x="895350" y="1409700"/>
            <a:ext cx="3486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000"/>
          </a:bodyPr>
          <a:lstStyle xmlns:a="http://schemas.openxmlformats.org/drawingml/2006/main"/>
          <a:p xmlns:a="http://schemas.openxmlformats.org/drawingml/2006/main">
            <a:pPr algn="l">
              <a:defRPr sz="1500" b="1">
                <a:solidFill>
                  <a:srgbClr val="071A2B"/>
                </a:solidFill>
                <a:latin typeface="DejaVu Sans"/>
                <a:ea typeface="DejaVu Sans"/>
                <a:cs typeface="DejaVu Sans"/>
              </a:defRPr>
            </a:pPr>
            <a:r>
              <a:rPr sz="1500" b="1">
                <a:solidFill>
                  <a:srgbClr val="071A2B"/>
                </a:solidFill>
                <a:latin typeface="DejaVu Sans"/>
                <a:ea typeface="DejaVu Sans"/>
                <a:cs typeface="DejaVu Sans"/>
              </a:rPr>
              <a:t>Scaffold</a:t>
            </a:r>
          </a:p>
        </p:txBody>
      </p:sp>
      <p:sp>
        <p:nvSpPr>
          <p:cNvPr id="7" name="">
            <a:extLst xmlns:a="http://schemas.openxmlformats.org/drawingml/2006/main">
              <a:ext uri="{FF2B5EF4-FFF2-40B4-BE49-F238E27FC236}">
                <a16:creationId xmlns:a16="http://schemas.microsoft.com/office/drawing/2014/main" id="{89FE079E-F92E-4CF5-9009-77E0C90C637E}"/>
              </a:ext>
            </a:extLst>
          </p:cNvPr>
          <p:cNvSpPr>
            <a:spLocks xmlns:a="http://schemas.openxmlformats.org/drawingml/2006/main" noGrp="1"/>
          </p:cNvSpPr>
          <p:nvPr/>
        </p:nvSpPr>
        <p:spPr>
          <a:xfrm xmlns:a="http://schemas.openxmlformats.org/drawingml/2006/main">
            <a:off x="895350" y="1733550"/>
            <a:ext cx="34861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197"/>
          </a:bodyPr>
          <a:lstStyle xmlns:a="http://schemas.openxmlformats.org/drawingml/2006/main"/>
          <a:p xmlns:a="http://schemas.openxmlformats.org/drawingml/2006/main">
            <a:pPr algn="l">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An isolated container, source code, and a broad prompt. Agents inspect code, execute the target, debug hypotheses, then produce a report and proof of concept. Parallel runs focus on different files.</a:t>
            </a:r>
          </a:p>
        </p:txBody>
      </p:sp>
      <p:sp>
        <p:nvSpPr>
          <p:cNvPr id="8" name="">
            <a:extLst xmlns:a="http://schemas.openxmlformats.org/drawingml/2006/main">
              <a:ext uri="{FF2B5EF4-FFF2-40B4-BE49-F238E27FC236}">
                <a16:creationId xmlns:a16="http://schemas.microsoft.com/office/drawing/2014/main" id="{EA59BD5A-CE41-4AE1-8C02-4DA895B1C64A}"/>
              </a:ext>
            </a:extLst>
          </p:cNvPr>
          <p:cNvSpPr>
            <a:spLocks xmlns:a="http://schemas.openxmlformats.org/drawingml/2006/main" noGrp="1"/>
          </p:cNvSpPr>
          <p:nvPr/>
        </p:nvSpPr>
        <p:spPr>
          <a:xfrm xmlns:a="http://schemas.openxmlformats.org/drawingml/2006/main">
            <a:off x="666750" y="3028950"/>
            <a:ext cx="76200" cy="1390650"/>
          </a:xfrm>
          <a:prstGeom xmlns:a="http://schemas.openxmlformats.org/drawingml/2006/main" prst="rect">
            <a:avLst/>
          </a:prstGeom>
          <a:solidFill xmlns:a="http://schemas.openxmlformats.org/drawingml/2006/main">
            <a:srgbClr val="D65252"/>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88FAC373-D87F-4594-B330-D4EF4AB48AC6}"/>
              </a:ext>
            </a:extLst>
          </p:cNvPr>
          <p:cNvSpPr>
            <a:spLocks xmlns:a="http://schemas.openxmlformats.org/drawingml/2006/main" noGrp="1"/>
          </p:cNvSpPr>
          <p:nvPr/>
        </p:nvSpPr>
        <p:spPr>
          <a:xfrm xmlns:a="http://schemas.openxmlformats.org/drawingml/2006/main">
            <a:off x="895350" y="3028950"/>
            <a:ext cx="3486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000"/>
          </a:bodyPr>
          <a:lstStyle xmlns:a="http://schemas.openxmlformats.org/drawingml/2006/main"/>
          <a:p xmlns:a="http://schemas.openxmlformats.org/drawingml/2006/main">
            <a:pPr algn="l">
              <a:defRPr sz="1500" b="1">
                <a:solidFill>
                  <a:srgbClr val="071A2B"/>
                </a:solidFill>
                <a:latin typeface="DejaVu Sans"/>
                <a:ea typeface="DejaVu Sans"/>
                <a:cs typeface="DejaVu Sans"/>
              </a:defRPr>
            </a:pPr>
            <a:r>
              <a:rPr sz="1500" b="1">
                <a:solidFill>
                  <a:srgbClr val="071A2B"/>
                </a:solidFill>
                <a:latin typeface="DejaVu Sans"/>
                <a:ea typeface="DejaVu Sans"/>
                <a:cs typeface="DejaVu Sans"/>
              </a:rPr>
              <a:t>Capability claim</a:t>
            </a:r>
          </a:p>
        </p:txBody>
      </p:sp>
      <p:sp>
        <p:nvSpPr>
          <p:cNvPr id="10" name="">
            <a:extLst xmlns:a="http://schemas.openxmlformats.org/drawingml/2006/main">
              <a:ext uri="{FF2B5EF4-FFF2-40B4-BE49-F238E27FC236}">
                <a16:creationId xmlns:a16="http://schemas.microsoft.com/office/drawing/2014/main" id="{D60FCD90-0D96-423C-8704-810A50D76403}"/>
              </a:ext>
            </a:extLst>
          </p:cNvPr>
          <p:cNvSpPr>
            <a:spLocks xmlns:a="http://schemas.openxmlformats.org/drawingml/2006/main" noGrp="1"/>
          </p:cNvSpPr>
          <p:nvPr/>
        </p:nvSpPr>
        <p:spPr>
          <a:xfrm xmlns:a="http://schemas.openxmlformats.org/drawingml/2006/main">
            <a:off x="895350" y="3352800"/>
            <a:ext cx="34861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Anthropic reports autonomous zero-day discovery and exploit construction across operating systems, browsers, kernels, codecs, cryptographic libraries, and web applications.</a:t>
            </a:r>
          </a:p>
        </p:txBody>
      </p:sp>
      <p:sp>
        <p:nvSpPr>
          <p:cNvPr id="11" name="">
            <a:extLst xmlns:a="http://schemas.openxmlformats.org/drawingml/2006/main">
              <a:ext uri="{FF2B5EF4-FFF2-40B4-BE49-F238E27FC236}">
                <a16:creationId xmlns:a16="http://schemas.microsoft.com/office/drawing/2014/main" id="{E3C0C230-DB4A-4C55-9E4A-13D63E8F26A4}"/>
              </a:ext>
            </a:extLst>
          </p:cNvPr>
          <p:cNvSpPr>
            <a:spLocks xmlns:a="http://schemas.openxmlformats.org/drawingml/2006/main" noGrp="1"/>
          </p:cNvSpPr>
          <p:nvPr/>
        </p:nvSpPr>
        <p:spPr>
          <a:xfrm xmlns:a="http://schemas.openxmlformats.org/drawingml/2006/main">
            <a:off x="666750" y="4648200"/>
            <a:ext cx="76200" cy="1066800"/>
          </a:xfrm>
          <a:prstGeom xmlns:a="http://schemas.openxmlformats.org/drawingml/2006/main" prst="rect">
            <a:avLst/>
          </a:prstGeom>
          <a:solidFill xmlns:a="http://schemas.openxmlformats.org/drawingml/2006/main">
            <a:srgbClr val="E89B3C"/>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F8CEFF3F-581B-4BDB-9A43-1B7E40E6E9FC}"/>
              </a:ext>
            </a:extLst>
          </p:cNvPr>
          <p:cNvSpPr>
            <a:spLocks xmlns:a="http://schemas.openxmlformats.org/drawingml/2006/main" noGrp="1"/>
          </p:cNvSpPr>
          <p:nvPr/>
        </p:nvSpPr>
        <p:spPr>
          <a:xfrm xmlns:a="http://schemas.openxmlformats.org/drawingml/2006/main">
            <a:off x="895350" y="4648200"/>
            <a:ext cx="3486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000"/>
          </a:bodyPr>
          <a:lstStyle xmlns:a="http://schemas.openxmlformats.org/drawingml/2006/main"/>
          <a:p xmlns:a="http://schemas.openxmlformats.org/drawingml/2006/main">
            <a:pPr algn="l">
              <a:defRPr sz="1500" b="1">
                <a:solidFill>
                  <a:srgbClr val="071A2B"/>
                </a:solidFill>
                <a:latin typeface="DejaVu Sans"/>
                <a:ea typeface="DejaVu Sans"/>
                <a:cs typeface="DejaVu Sans"/>
              </a:defRPr>
            </a:pPr>
            <a:r>
              <a:rPr sz="1500" b="1">
                <a:solidFill>
                  <a:srgbClr val="071A2B"/>
                </a:solidFill>
                <a:latin typeface="DejaVu Sans"/>
                <a:ea typeface="DejaVu Sans"/>
                <a:cs typeface="DejaVu Sans"/>
              </a:rPr>
              <a:t>Evidence caveat</a:t>
            </a:r>
          </a:p>
        </p:txBody>
      </p:sp>
      <p:sp>
        <p:nvSpPr>
          <p:cNvPr id="13" name="">
            <a:extLst xmlns:a="http://schemas.openxmlformats.org/drawingml/2006/main">
              <a:ext uri="{FF2B5EF4-FFF2-40B4-BE49-F238E27FC236}">
                <a16:creationId xmlns:a16="http://schemas.microsoft.com/office/drawing/2014/main" id="{E99A623F-CF88-4A60-A233-4CF96E7DE78A}"/>
              </a:ext>
            </a:extLst>
          </p:cNvPr>
          <p:cNvSpPr>
            <a:spLocks xmlns:a="http://schemas.openxmlformats.org/drawingml/2006/main" noGrp="1"/>
          </p:cNvSpPr>
          <p:nvPr/>
        </p:nvSpPr>
        <p:spPr>
          <a:xfrm xmlns:a="http://schemas.openxmlformats.org/drawingml/2006/main">
            <a:off x="895350" y="4972050"/>
            <a:ext cx="34861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3823"/>
          </a:bodyPr>
          <a:lstStyle xmlns:a="http://schemas.openxmlformats.org/drawingml/2006/main"/>
          <a:p xmlns:a="http://schemas.openxmlformats.org/drawingml/2006/main">
            <a:pPr algn="l">
              <a:defRPr sz="1275" b="0">
                <a:solidFill>
                  <a:srgbClr val="152331"/>
                </a:solidFill>
                <a:latin typeface="DejaVu Sans"/>
                <a:ea typeface="DejaVu Sans"/>
                <a:cs typeface="DejaVu Sans"/>
              </a:defRPr>
            </a:pPr>
            <a:r>
              <a:rPr sz="1275" b="0">
                <a:solidFill>
                  <a:srgbClr val="152331"/>
                </a:solidFill>
                <a:latin typeface="DejaVu Sans"/>
                <a:ea typeface="DejaVu Sans"/>
                <a:cs typeface="DejaVu Sans"/>
              </a:rPr>
              <a:t>The report comes from the model provider. More than 99% of findings were still unpatched, so many central claims lacked public technical artifacts at publication.</a:t>
            </a:r>
          </a:p>
        </p:txBody>
      </p:sp>
      <p:graphicFrame>
        <p:nvGraphicFramePr>
          <p:cNvPr id="29" name=""/>
          <p:cNvGraphicFramePr/>
          <p:nvPr/>
        </p:nvGraphicFramePr>
        <p:xfrm>
          <a:off xmlns:a="http://schemas.openxmlformats.org/drawingml/2006/main" x="4857750" y="1504950"/>
          <a:ext xmlns:a="http://schemas.openxmlformats.org/drawingml/2006/main" cx="6477000" cy="3429000"/>
        </p:xfrm>
        <a:graphic xmlns:a="http://schemas.openxmlformats.org/drawingml/2006/main">
          <a:graphicData uri="http://schemas.openxmlformats.org/drawingml/2006/table">
            <a:tbl>
              <a:tblPr/>
              <a:tblGrid>
                <a:gridCol w="2857500"/>
                <a:gridCol w="3619500"/>
              </a:tblGrid>
              <a:tr h="571500">
                <a:tc>
                  <a:txBody>
                    <a:bodyPr/>
                    <a:lstStyle/>
                    <a:p>
                      <a:r>
                        <a:rPr sz="1125" b="1">
                          <a:solidFill>
                            <a:srgbClr val="FFFFFF"/>
                          </a:solidFill>
                          <a:latin typeface="DejaVu Sans"/>
                          <a:ea typeface="DejaVu Sans"/>
                          <a:cs typeface="DejaVu Sans"/>
                        </a:rPr>
                        <a:t>Evaluation signal</a:t>
                      </a:r>
                    </a:p>
                  </a:txBody>
                  <a:tcPr marL="95250" marR="95250" marT="47625" marB="47625" anchor="ctr">
                    <a:solidFill>
                      <a:srgbClr val="071A2B"/>
                    </a:solidFill>
                  </a:tcPr>
                </a:tc>
                <a:tc>
                  <a:txBody>
                    <a:bodyPr/>
                    <a:lstStyle/>
                    <a:p>
                      <a:r>
                        <a:rPr sz="1125" b="1">
                          <a:solidFill>
                            <a:srgbClr val="FFFFFF"/>
                          </a:solidFill>
                          <a:latin typeface="DejaVu Sans"/>
                          <a:ea typeface="DejaVu Sans"/>
                          <a:cs typeface="DejaVu Sans"/>
                        </a:rPr>
                        <a:t>Reported result</a:t>
                      </a:r>
                    </a:p>
                  </a:txBody>
                  <a:tcPr marL="95250" marR="95250" marT="47625" marB="47625" anchor="ctr">
                    <a:solidFill>
                      <a:srgbClr val="071A2B"/>
                    </a:solidFill>
                  </a:tcPr>
                </a:tc>
              </a:tr>
              <a:tr h="571500">
                <a:tc>
                  <a:txBody>
                    <a:bodyPr/>
                    <a:lstStyle/>
                    <a:p>
                      <a:r>
                        <a:rPr sz="1125">
                          <a:solidFill>
                            <a:srgbClr val="152331"/>
                          </a:solidFill>
                          <a:latin typeface="DejaVu Sans"/>
                          <a:ea typeface="DejaVu Sans"/>
                          <a:cs typeface="DejaVu Sans"/>
                        </a:rPr>
                        <a:t>OSS-Fuzz entry points</a:t>
                      </a:r>
                    </a:p>
                  </a:txBody>
                  <a:tcPr marL="95250" marR="95250" marT="47625" marB="47625" anchor="ctr"/>
                </a:tc>
                <a:tc>
                  <a:txBody>
                    <a:bodyPr/>
                    <a:lstStyle/>
                    <a:p>
                      <a:r>
                        <a:rPr sz="1125">
                          <a:solidFill>
                            <a:srgbClr val="152331"/>
                          </a:solidFill>
                          <a:latin typeface="DejaVu Sans"/>
                          <a:ea typeface="DejaVu Sans"/>
                          <a:cs typeface="DejaVu Sans"/>
                        </a:rPr>
                        <a:t>~7,000 one-run trials</a:t>
                      </a:r>
                    </a:p>
                  </a:txBody>
                  <a:tcPr marL="95250" marR="95250" marT="47625" marB="47625" anchor="ctr"/>
                </a:tc>
              </a:tr>
              <a:tr h="571500">
                <a:tc>
                  <a:txBody>
                    <a:bodyPr/>
                    <a:lstStyle/>
                    <a:p>
                      <a:r>
                        <a:rPr sz="1125">
                          <a:solidFill>
                            <a:srgbClr val="152331"/>
                          </a:solidFill>
                          <a:latin typeface="DejaVu Sans"/>
                          <a:ea typeface="DejaVu Sans"/>
                          <a:cs typeface="DejaVu Sans"/>
                        </a:rPr>
                        <a:t>Full control-flow hijack</a:t>
                      </a:r>
                    </a:p>
                  </a:txBody>
                  <a:tcPr marL="95250" marR="95250" marT="47625" marB="47625" anchor="ctr"/>
                </a:tc>
                <a:tc>
                  <a:txBody>
                    <a:bodyPr/>
                    <a:lstStyle/>
                    <a:p>
                      <a:r>
                        <a:rPr sz="1125">
                          <a:solidFill>
                            <a:srgbClr val="152331"/>
                          </a:solidFill>
                          <a:latin typeface="DejaVu Sans"/>
                          <a:ea typeface="DejaVu Sans"/>
                          <a:cs typeface="DejaVu Sans"/>
                        </a:rPr>
                        <a:t>10 patched targets, tier 5</a:t>
                      </a:r>
                    </a:p>
                  </a:txBody>
                  <a:tcPr marL="95250" marR="95250" marT="47625" marB="47625" anchor="ctr"/>
                </a:tc>
              </a:tr>
              <a:tr h="571500">
                <a:tc>
                  <a:txBody>
                    <a:bodyPr/>
                    <a:lstStyle/>
                    <a:p>
                      <a:r>
                        <a:rPr sz="1125">
                          <a:solidFill>
                            <a:srgbClr val="152331"/>
                          </a:solidFill>
                          <a:latin typeface="DejaVu Sans"/>
                          <a:ea typeface="DejaVu Sans"/>
                          <a:cs typeface="DejaVu Sans"/>
                        </a:rPr>
                        <a:t>Firefox JS-shell exploits</a:t>
                      </a:r>
                    </a:p>
                  </a:txBody>
                  <a:tcPr marL="95250" marR="95250" marT="47625" marB="47625" anchor="ctr"/>
                </a:tc>
                <a:tc>
                  <a:txBody>
                    <a:bodyPr/>
                    <a:lstStyle/>
                    <a:p>
                      <a:r>
                        <a:rPr sz="1125">
                          <a:solidFill>
                            <a:srgbClr val="152331"/>
                          </a:solidFill>
                          <a:latin typeface="DejaVu Sans"/>
                          <a:ea typeface="DejaVu Sans"/>
                          <a:cs typeface="DejaVu Sans"/>
                        </a:rPr>
                        <a:t>181 working; 29 register control</a:t>
                      </a:r>
                    </a:p>
                  </a:txBody>
                  <a:tcPr marL="95250" marR="95250" marT="47625" marB="47625" anchor="ctr"/>
                </a:tc>
              </a:tr>
              <a:tr h="571500">
                <a:tc>
                  <a:txBody>
                    <a:bodyPr/>
                    <a:lstStyle/>
                    <a:p>
                      <a:r>
                        <a:rPr sz="1125">
                          <a:solidFill>
                            <a:srgbClr val="152331"/>
                          </a:solidFill>
                          <a:latin typeface="DejaVu Sans"/>
                          <a:ea typeface="DejaVu Sans"/>
                          <a:cs typeface="DejaVu Sans"/>
                        </a:rPr>
                        <a:t>Severity review</a:t>
                      </a:r>
                    </a:p>
                  </a:txBody>
                  <a:tcPr marL="95250" marR="95250" marT="47625" marB="47625" anchor="ctr"/>
                </a:tc>
                <a:tc>
                  <a:txBody>
                    <a:bodyPr/>
                    <a:lstStyle/>
                    <a:p>
                      <a:r>
                        <a:rPr sz="1125">
                          <a:solidFill>
                            <a:srgbClr val="152331"/>
                          </a:solidFill>
                          <a:latin typeface="DejaVu Sans"/>
                          <a:ea typeface="DejaVu Sans"/>
                          <a:cs typeface="DejaVu Sans"/>
                        </a:rPr>
                        <a:t>89% exact; 98% within one level</a:t>
                      </a:r>
                    </a:p>
                  </a:txBody>
                  <a:tcPr marL="95250" marR="95250" marT="47625" marB="47625" anchor="ctr"/>
                </a:tc>
              </a:tr>
              <a:tr h="571500">
                <a:tc>
                  <a:txBody>
                    <a:bodyPr/>
                    <a:lstStyle/>
                    <a:p>
                      <a:r>
                        <a:rPr sz="1125">
                          <a:solidFill>
                            <a:srgbClr val="152331"/>
                          </a:solidFill>
                          <a:latin typeface="DejaVu Sans"/>
                          <a:ea typeface="DejaVu Sans"/>
                          <a:cs typeface="DejaVu Sans"/>
                        </a:rPr>
                        <a:t>Illustrative zero-days</a:t>
                      </a:r>
                    </a:p>
                  </a:txBody>
                  <a:tcPr marL="95250" marR="95250" marT="47625" marB="47625" anchor="ctr"/>
                </a:tc>
                <a:tc>
                  <a:txBody>
                    <a:bodyPr/>
                    <a:lstStyle/>
                    <a:p>
                      <a:r>
                        <a:rPr sz="1125">
                          <a:solidFill>
                            <a:srgbClr val="152331"/>
                          </a:solidFill>
                          <a:latin typeface="DejaVu Sans"/>
                          <a:ea typeface="DejaVu Sans"/>
                          <a:cs typeface="DejaVu Sans"/>
                        </a:rPr>
                        <a:t>OpenBSD 27 years; FreeBSD NFS RCE 17 years</a:t>
                      </a:r>
                    </a:p>
                  </a:txBody>
                  <a:tcPr marL="95250" marR="95250" marT="47625" marB="47625" anchor="ctr"/>
                </a:tc>
              </a:tr>
            </a:tbl>
          </a:graphicData>
        </a:graphic>
      </p:graphicFrame>
      <p:sp>
        <p:nvSpPr>
          <p:cNvPr id="15" name="">
            <a:extLst xmlns:a="http://schemas.openxmlformats.org/drawingml/2006/main">
              <a:ext uri="{FF2B5EF4-FFF2-40B4-BE49-F238E27FC236}">
                <a16:creationId xmlns:a16="http://schemas.microsoft.com/office/drawing/2014/main" id="{F48EB255-90AF-4F52-BD8A-587F1D1834E6}"/>
              </a:ext>
            </a:extLst>
          </p:cNvPr>
          <p:cNvSpPr>
            <a:spLocks xmlns:a="http://schemas.openxmlformats.org/drawingml/2006/main" noGrp="1"/>
          </p:cNvSpPr>
          <p:nvPr/>
        </p:nvSpPr>
        <p:spPr>
          <a:xfrm xmlns:a="http://schemas.openxmlformats.org/drawingml/2006/main">
            <a:off x="4857750" y="5162550"/>
            <a:ext cx="6477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8469"/>
          </a:bodyPr>
          <a:lstStyle xmlns:a="http://schemas.openxmlformats.org/drawingml/2006/main"/>
          <a:p xmlns:a="http://schemas.openxmlformats.org/drawingml/2006/main">
            <a:pPr algn="l">
              <a:defRPr sz="1350" b="1">
                <a:solidFill>
                  <a:srgbClr val="071A2B"/>
                </a:solidFill>
                <a:latin typeface="DejaVu Sans"/>
                <a:ea typeface="DejaVu Sans"/>
                <a:cs typeface="DejaVu Sans"/>
              </a:defRPr>
            </a:pPr>
            <a:r>
              <a:rPr sz="1350" b="1">
                <a:solidFill>
                  <a:srgbClr val="071A2B"/>
                </a:solidFill>
                <a:latin typeface="DejaVu Sans"/>
                <a:ea typeface="DejaVu Sans"/>
                <a:cs typeface="DejaVu Sans"/>
              </a:rPr>
              <a:t>Important technical shift: exploit synthesis becomes part of triage because it tests whether mitigations convert a bug into a hard barrier or merely add search cost.</a:t>
            </a:r>
          </a:p>
        </p:txBody>
      </p:sp>
    </p:spTree>
    <p:extLst>
      <p:ext uri="{BB962C8B-B14F-4D97-AF65-F5344CB8AC3E}">
        <p14:creationId xmlns:p14="http://schemas.microsoft.com/office/powerpoint/2010/main" val="1003168978"/>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E9E1175-BFFF-47F5-9BE0-710356E3AE04}"/>
              </a:ext>
            </a:extLst>
          </p:cNvPr>
          <p:cNvSpPr>
            <a:spLocks xmlns:a="http://schemas.openxmlformats.org/drawingml/2006/main" noGrp="1"/>
          </p:cNvSpPr>
          <p:nvPr/>
        </p:nvSpPr>
        <p:spPr>
          <a:xfrm xmlns:a="http://schemas.openxmlformats.org/drawingml/2006/main">
            <a:off x="0" y="0"/>
            <a:ext cx="12192000" cy="133350"/>
          </a:xfrm>
          <a:prstGeom xmlns:a="http://schemas.openxmlformats.org/drawingml/2006/main" prst="rect">
            <a:avLst/>
          </a:prstGeom>
          <a:solidFill xmlns:a="http://schemas.openxmlformats.org/drawingml/2006/main">
            <a:srgbClr val="1677A6"/>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1862E7D7-F9C0-44B5-A4B3-392D9BA24044}"/>
              </a:ext>
            </a:extLst>
          </p:cNvPr>
          <p:cNvSpPr>
            <a:spLocks xmlns:a="http://schemas.openxmlformats.org/drawingml/2006/main" noGrp="1"/>
          </p:cNvSpPr>
          <p:nvPr/>
        </p:nvSpPr>
        <p:spPr>
          <a:xfrm xmlns:a="http://schemas.openxmlformats.org/drawingml/2006/main">
            <a:off x="666750" y="323850"/>
            <a:ext cx="428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1667"/>
          </a:bodyPr>
          <a:lstStyle xmlns:a="http://schemas.openxmlformats.org/drawingml/2006/main"/>
          <a:p xmlns:a="http://schemas.openxmlformats.org/drawingml/2006/main">
            <a:pPr algn="l">
              <a:defRPr sz="1050" b="1">
                <a:solidFill>
                  <a:srgbClr val="1677A6"/>
                </a:solidFill>
                <a:latin typeface="DejaVu Sans"/>
                <a:ea typeface="DejaVu Sans"/>
                <a:cs typeface="DejaVu Sans"/>
              </a:defRPr>
            </a:pPr>
            <a:r>
              <a:rPr sz="1050" b="1">
                <a:solidFill>
                  <a:srgbClr val="1677A6"/>
                </a:solidFill>
                <a:latin typeface="DejaVu Sans"/>
                <a:ea typeface="DejaVu Sans"/>
                <a:cs typeface="DejaVu Sans"/>
              </a:rPr>
              <a:t>SYNTHESIS</a:t>
            </a:r>
          </a:p>
        </p:txBody>
      </p:sp>
      <p:sp>
        <p:nvSpPr>
          <p:cNvPr id="3" name="">
            <a:extLst xmlns:a="http://schemas.openxmlformats.org/drawingml/2006/main">
              <a:ext uri="{FF2B5EF4-FFF2-40B4-BE49-F238E27FC236}">
                <a16:creationId xmlns:a16="http://schemas.microsoft.com/office/drawing/2014/main" id="{06C6C7E9-112C-4502-8BE8-B5E797120E3D}"/>
              </a:ext>
            </a:extLst>
          </p:cNvPr>
          <p:cNvSpPr>
            <a:spLocks xmlns:a="http://schemas.openxmlformats.org/drawingml/2006/main" noGrp="1"/>
          </p:cNvSpPr>
          <p:nvPr/>
        </p:nvSpPr>
        <p:spPr>
          <a:xfrm xmlns:a="http://schemas.openxmlformats.org/drawingml/2006/main">
            <a:off x="666750" y="59055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3593"/>
          </a:bodyPr>
          <a:lstStyle xmlns:a="http://schemas.openxmlformats.org/drawingml/2006/main"/>
          <a:p xmlns:a="http://schemas.openxmlformats.org/drawingml/2006/main">
            <a:pPr algn="l">
              <a:defRPr sz="2550" b="1">
                <a:solidFill>
                  <a:srgbClr val="071A2B"/>
                </a:solidFill>
                <a:latin typeface="DejaVu Sans"/>
                <a:ea typeface="DejaVu Sans"/>
                <a:cs typeface="DejaVu Sans"/>
              </a:defRPr>
            </a:pPr>
            <a:r>
              <a:rPr sz="2550" b="1">
                <a:solidFill>
                  <a:srgbClr val="071A2B"/>
                </a:solidFill>
                <a:latin typeface="DejaVu Sans"/>
                <a:ea typeface="DejaVu Sans"/>
                <a:cs typeface="DejaVu Sans"/>
              </a:rPr>
              <a:t>The research question moves from detection to search-system design</a:t>
            </a:r>
          </a:p>
        </p:txBody>
      </p:sp>
      <p:sp>
        <p:nvSpPr>
          <p:cNvPr id="4" name="">
            <a:extLst xmlns:a="http://schemas.openxmlformats.org/drawingml/2006/main">
              <a:ext uri="{FF2B5EF4-FFF2-40B4-BE49-F238E27FC236}">
                <a16:creationId xmlns:a16="http://schemas.microsoft.com/office/drawing/2014/main" id="{3A769F3C-CAC0-4B8C-A0D6-35FF3BCD95BC}"/>
              </a:ext>
            </a:extLst>
          </p:cNvPr>
          <p:cNvSpPr>
            <a:spLocks xmlns:a="http://schemas.openxmlformats.org/drawingml/2006/main" noGrp="1"/>
          </p:cNvSpPr>
          <p:nvPr/>
        </p:nvSpPr>
        <p:spPr>
          <a:xfrm xmlns:a="http://schemas.openxmlformats.org/drawingml/2006/main">
            <a:off x="666750" y="6429375"/>
            <a:ext cx="108585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0000"/>
          </a:bodyPr>
          <a:lstStyle xmlns:a="http://schemas.openxmlformats.org/drawingml/2006/main"/>
          <a:p xmlns:a="http://schemas.openxmlformats.org/drawingml/2006/main">
            <a:pPr algn="l">
              <a:defRPr sz="750" b="0">
                <a:solidFill>
                  <a:srgbClr val="647383"/>
                </a:solidFill>
                <a:latin typeface="DejaVu Sans"/>
                <a:ea typeface="DejaVu Sans"/>
                <a:cs typeface="DejaVu Sans"/>
              </a:defRPr>
            </a:pPr>
            <a:r>
              <a:rPr sz="750" b="0">
                <a:solidFill>
                  <a:srgbClr val="647383"/>
                </a:solidFill>
                <a:latin typeface="DejaVu Sans"/>
                <a:ea typeface="DejaVu Sans"/>
                <a:cs typeface="DejaVu Sans"/>
              </a:rPr>
              <a:t>ADVANCED SECURITY TOPICS  ·  FALL 2026</a:t>
            </a:r>
          </a:p>
        </p:txBody>
      </p:sp>
      <p:graphicFrame>
        <p:nvGraphicFramePr>
          <p:cNvPr id="12" name=""/>
          <p:cNvGraphicFramePr/>
          <p:nvPr/>
        </p:nvGraphicFramePr>
        <p:xfrm>
          <a:off xmlns:a="http://schemas.openxmlformats.org/drawingml/2006/main" x="666750" y="1381125"/>
          <a:ext xmlns:a="http://schemas.openxmlformats.org/drawingml/2006/main" cx="10858500" cy="3257550"/>
        </p:xfrm>
        <a:graphic xmlns:a="http://schemas.openxmlformats.org/drawingml/2006/main">
          <a:graphicData uri="http://schemas.openxmlformats.org/drawingml/2006/table">
            <a:tbl>
              <a:tblPr/>
              <a:tblGrid>
                <a:gridCol w="2095500"/>
                <a:gridCol w="4095750"/>
                <a:gridCol w="4667250"/>
              </a:tblGrid>
              <a:tr h="542925">
                <a:tc>
                  <a:txBody>
                    <a:bodyPr/>
                    <a:lstStyle/>
                    <a:p>
                      <a:r>
                        <a:rPr sz="1125" b="1">
                          <a:solidFill>
                            <a:srgbClr val="FFFFFF"/>
                          </a:solidFill>
                          <a:latin typeface="DejaVu Sans"/>
                          <a:ea typeface="DejaVu Sans"/>
                          <a:cs typeface="DejaVu Sans"/>
                        </a:rPr>
                        <a:t>Dimension</a:t>
                      </a:r>
                    </a:p>
                  </a:txBody>
                  <a:tcPr marL="95250" marR="95250" marT="47625" marB="47625" anchor="ctr">
                    <a:solidFill>
                      <a:srgbClr val="071A2B"/>
                    </a:solidFill>
                  </a:tcPr>
                </a:tc>
                <a:tc>
                  <a:txBody>
                    <a:bodyPr/>
                    <a:lstStyle/>
                    <a:p>
                      <a:r>
                        <a:rPr sz="1125" b="1">
                          <a:solidFill>
                            <a:srgbClr val="FFFFFF"/>
                          </a:solidFill>
                          <a:latin typeface="DejaVu Sans"/>
                          <a:ea typeface="DejaVu Sans"/>
                          <a:cs typeface="DejaVu Sans"/>
                        </a:rPr>
                        <a:t>EnIGMA</a:t>
                      </a:r>
                    </a:p>
                  </a:txBody>
                  <a:tcPr marL="95250" marR="95250" marT="47625" marB="47625" anchor="ctr">
                    <a:solidFill>
                      <a:srgbClr val="071A2B"/>
                    </a:solidFill>
                  </a:tcPr>
                </a:tc>
                <a:tc>
                  <a:txBody>
                    <a:bodyPr/>
                    <a:lstStyle/>
                    <a:p>
                      <a:r>
                        <a:rPr sz="1125" b="1">
                          <a:solidFill>
                            <a:srgbClr val="FFFFFF"/>
                          </a:solidFill>
                          <a:latin typeface="DejaVu Sans"/>
                          <a:ea typeface="DejaVu Sans"/>
                          <a:cs typeface="DejaVu Sans"/>
                        </a:rPr>
                        <a:t>Mythos Preview</a:t>
                      </a:r>
                    </a:p>
                  </a:txBody>
                  <a:tcPr marL="95250" marR="95250" marT="47625" marB="47625" anchor="ctr">
                    <a:solidFill>
                      <a:srgbClr val="071A2B"/>
                    </a:solidFill>
                  </a:tcPr>
                </a:tc>
              </a:tr>
              <a:tr h="542925">
                <a:tc>
                  <a:txBody>
                    <a:bodyPr/>
                    <a:lstStyle/>
                    <a:p>
                      <a:r>
                        <a:rPr sz="1125">
                          <a:solidFill>
                            <a:srgbClr val="152331"/>
                          </a:solidFill>
                          <a:latin typeface="DejaVu Sans"/>
                          <a:ea typeface="DejaVu Sans"/>
                          <a:cs typeface="DejaVu Sans"/>
                        </a:rPr>
                        <a:t>Target</a:t>
                      </a:r>
                    </a:p>
                  </a:txBody>
                  <a:tcPr marL="95250" marR="95250" marT="47625" marB="47625" anchor="ctr"/>
                </a:tc>
                <a:tc>
                  <a:txBody>
                    <a:bodyPr/>
                    <a:lstStyle/>
                    <a:p>
                      <a:r>
                        <a:rPr sz="1125">
                          <a:solidFill>
                            <a:srgbClr val="152331"/>
                          </a:solidFill>
                          <a:latin typeface="DejaVu Sans"/>
                          <a:ea typeface="DejaVu Sans"/>
                          <a:cs typeface="DejaVu Sans"/>
                        </a:rPr>
                        <a:t>Curated CTF challenges</a:t>
                      </a:r>
                    </a:p>
                  </a:txBody>
                  <a:tcPr marL="95250" marR="95250" marT="47625" marB="47625" anchor="ctr"/>
                </a:tc>
                <a:tc>
                  <a:txBody>
                    <a:bodyPr/>
                    <a:lstStyle/>
                    <a:p>
                      <a:r>
                        <a:rPr sz="1125">
                          <a:solidFill>
                            <a:srgbClr val="152331"/>
                          </a:solidFill>
                          <a:latin typeface="DejaVu Sans"/>
                          <a:ea typeface="DejaVu Sans"/>
                          <a:cs typeface="DejaVu Sans"/>
                        </a:rPr>
                        <a:t>Real open and closed source systems</a:t>
                      </a:r>
                    </a:p>
                  </a:txBody>
                  <a:tcPr marL="95250" marR="95250" marT="47625" marB="47625" anchor="ctr"/>
                </a:tc>
              </a:tr>
              <a:tr h="542925">
                <a:tc>
                  <a:txBody>
                    <a:bodyPr/>
                    <a:lstStyle/>
                    <a:p>
                      <a:r>
                        <a:rPr sz="1125">
                          <a:solidFill>
                            <a:srgbClr val="152331"/>
                          </a:solidFill>
                          <a:latin typeface="DejaVu Sans"/>
                          <a:ea typeface="DejaVu Sans"/>
                          <a:cs typeface="DejaVu Sans"/>
                        </a:rPr>
                        <a:t>Main intervention</a:t>
                      </a:r>
                    </a:p>
                  </a:txBody>
                  <a:tcPr marL="95250" marR="95250" marT="47625" marB="47625" anchor="ctr"/>
                </a:tc>
                <a:tc>
                  <a:txBody>
                    <a:bodyPr/>
                    <a:lstStyle/>
                    <a:p>
                      <a:r>
                        <a:rPr sz="1125">
                          <a:solidFill>
                            <a:srgbClr val="152331"/>
                          </a:solidFill>
                          <a:latin typeface="DejaVu Sans"/>
                          <a:ea typeface="DejaVu Sans"/>
                          <a:cs typeface="DejaVu Sans"/>
                        </a:rPr>
                        <a:t>Agent-computer interface</a:t>
                      </a:r>
                    </a:p>
                  </a:txBody>
                  <a:tcPr marL="95250" marR="95250" marT="47625" marB="47625" anchor="ctr"/>
                </a:tc>
                <a:tc>
                  <a:txBody>
                    <a:bodyPr/>
                    <a:lstStyle/>
                    <a:p>
                      <a:r>
                        <a:rPr sz="1125">
                          <a:solidFill>
                            <a:srgbClr val="152331"/>
                          </a:solidFill>
                          <a:latin typeface="DejaVu Sans"/>
                          <a:ea typeface="DejaVu Sans"/>
                          <a:cs typeface="DejaVu Sans"/>
                        </a:rPr>
                        <a:t>Stronger model, autonomy, parallel search</a:t>
                      </a:r>
                    </a:p>
                  </a:txBody>
                  <a:tcPr marL="95250" marR="95250" marT="47625" marB="47625" anchor="ctr"/>
                </a:tc>
              </a:tr>
              <a:tr h="542925">
                <a:tc>
                  <a:txBody>
                    <a:bodyPr/>
                    <a:lstStyle/>
                    <a:p>
                      <a:r>
                        <a:rPr sz="1125">
                          <a:solidFill>
                            <a:srgbClr val="152331"/>
                          </a:solidFill>
                          <a:latin typeface="DejaVu Sans"/>
                          <a:ea typeface="DejaVu Sans"/>
                          <a:cs typeface="DejaVu Sans"/>
                        </a:rPr>
                        <a:t>Verifier</a:t>
                      </a:r>
                    </a:p>
                  </a:txBody>
                  <a:tcPr marL="95250" marR="95250" marT="47625" marB="47625" anchor="ctr"/>
                </a:tc>
                <a:tc>
                  <a:txBody>
                    <a:bodyPr/>
                    <a:lstStyle/>
                    <a:p>
                      <a:r>
                        <a:rPr sz="1125">
                          <a:solidFill>
                            <a:srgbClr val="152331"/>
                          </a:solidFill>
                          <a:latin typeface="DejaVu Sans"/>
                          <a:ea typeface="DejaVu Sans"/>
                          <a:cs typeface="DejaVu Sans"/>
                        </a:rPr>
                        <a:t>Exact hidden flag</a:t>
                      </a:r>
                    </a:p>
                  </a:txBody>
                  <a:tcPr marL="95250" marR="95250" marT="47625" marB="47625" anchor="ctr"/>
                </a:tc>
                <a:tc>
                  <a:txBody>
                    <a:bodyPr/>
                    <a:lstStyle/>
                    <a:p>
                      <a:r>
                        <a:rPr sz="1125">
                          <a:solidFill>
                            <a:srgbClr val="152331"/>
                          </a:solidFill>
                          <a:latin typeface="DejaVu Sans"/>
                          <a:ea typeface="DejaVu Sans"/>
                          <a:cs typeface="DejaVu Sans"/>
                        </a:rPr>
                        <a:t>Sanitizer, reproduction, exploit, human triage</a:t>
                      </a:r>
                    </a:p>
                  </a:txBody>
                  <a:tcPr marL="95250" marR="95250" marT="47625" marB="47625" anchor="ctr"/>
                </a:tc>
              </a:tr>
              <a:tr h="542925">
                <a:tc>
                  <a:txBody>
                    <a:bodyPr/>
                    <a:lstStyle/>
                    <a:p>
                      <a:r>
                        <a:rPr sz="1125">
                          <a:solidFill>
                            <a:srgbClr val="152331"/>
                          </a:solidFill>
                          <a:latin typeface="DejaVu Sans"/>
                          <a:ea typeface="DejaVu Sans"/>
                          <a:cs typeface="DejaVu Sans"/>
                        </a:rPr>
                        <a:t>Strong evidence</a:t>
                      </a:r>
                    </a:p>
                  </a:txBody>
                  <a:tcPr marL="95250" marR="95250" marT="47625" marB="47625" anchor="ctr"/>
                </a:tc>
                <a:tc>
                  <a:txBody>
                    <a:bodyPr/>
                    <a:lstStyle/>
                    <a:p>
                      <a:r>
                        <a:rPr sz="1125">
                          <a:solidFill>
                            <a:srgbClr val="152331"/>
                          </a:solidFill>
                          <a:latin typeface="DejaVu Sans"/>
                          <a:ea typeface="DejaVu Sans"/>
                          <a:cs typeface="DejaVu Sans"/>
                        </a:rPr>
                        <a:t>Controlled ablations and public benchmarks</a:t>
                      </a:r>
                    </a:p>
                  </a:txBody>
                  <a:tcPr marL="95250" marR="95250" marT="47625" marB="47625" anchor="ctr"/>
                </a:tc>
                <a:tc>
                  <a:txBody>
                    <a:bodyPr/>
                    <a:lstStyle/>
                    <a:p>
                      <a:r>
                        <a:rPr sz="1125">
                          <a:solidFill>
                            <a:srgbClr val="152331"/>
                          </a:solidFill>
                          <a:latin typeface="DejaVu Sans"/>
                          <a:ea typeface="DejaVu Sans"/>
                          <a:cs typeface="DejaVu Sans"/>
                        </a:rPr>
                        <a:t>Novel disclosed bugs and working exploit case studies</a:t>
                      </a:r>
                    </a:p>
                  </a:txBody>
                  <a:tcPr marL="95250" marR="95250" marT="47625" marB="47625" anchor="ctr"/>
                </a:tc>
              </a:tr>
              <a:tr h="542925">
                <a:tc>
                  <a:txBody>
                    <a:bodyPr/>
                    <a:lstStyle/>
                    <a:p>
                      <a:r>
                        <a:rPr sz="1125">
                          <a:solidFill>
                            <a:srgbClr val="152331"/>
                          </a:solidFill>
                          <a:latin typeface="DejaVu Sans"/>
                          <a:ea typeface="DejaVu Sans"/>
                          <a:cs typeface="DejaVu Sans"/>
                        </a:rPr>
                        <a:t>Main uncertainty</a:t>
                      </a:r>
                    </a:p>
                  </a:txBody>
                  <a:tcPr marL="95250" marR="95250" marT="47625" marB="47625" anchor="ctr"/>
                </a:tc>
                <a:tc>
                  <a:txBody>
                    <a:bodyPr/>
                    <a:lstStyle/>
                    <a:p>
                      <a:r>
                        <a:rPr sz="1125">
                          <a:solidFill>
                            <a:srgbClr val="152331"/>
                          </a:solidFill>
                          <a:latin typeface="DejaVu Sans"/>
                          <a:ea typeface="DejaVu Sans"/>
                          <a:cs typeface="DejaVu Sans"/>
                        </a:rPr>
                        <a:t>Leakage and CTF-to-reality transfer</a:t>
                      </a:r>
                    </a:p>
                  </a:txBody>
                  <a:tcPr marL="95250" marR="95250" marT="47625" marB="47625" anchor="ctr"/>
                </a:tc>
                <a:tc>
                  <a:txBody>
                    <a:bodyPr/>
                    <a:lstStyle/>
                    <a:p>
                      <a:r>
                        <a:rPr sz="1125">
                          <a:solidFill>
                            <a:srgbClr val="152331"/>
                          </a:solidFill>
                          <a:latin typeface="DejaVu Sans"/>
                          <a:ea typeface="DejaVu Sans"/>
                          <a:cs typeface="DejaVu Sans"/>
                        </a:rPr>
                        <a:t>Undisclosed findings and provider-run evaluation</a:t>
                      </a:r>
                    </a:p>
                  </a:txBody>
                  <a:tcPr marL="95250" marR="95250" marT="47625" marB="47625" anchor="ctr"/>
                </a:tc>
              </a:tr>
            </a:tbl>
          </a:graphicData>
        </a:graphic>
      </p:graphicFrame>
      <p:sp>
        <p:nvSpPr>
          <p:cNvPr id="6" name="">
            <a:extLst xmlns:a="http://schemas.openxmlformats.org/drawingml/2006/main">
              <a:ext uri="{FF2B5EF4-FFF2-40B4-BE49-F238E27FC236}">
                <a16:creationId xmlns:a16="http://schemas.microsoft.com/office/drawing/2014/main" id="{C7D1FAFD-13F3-484D-A202-83687D05C47A}"/>
              </a:ext>
            </a:extLst>
          </p:cNvPr>
          <p:cNvSpPr>
            <a:spLocks xmlns:a="http://schemas.openxmlformats.org/drawingml/2006/main" noGrp="1"/>
          </p:cNvSpPr>
          <p:nvPr/>
        </p:nvSpPr>
        <p:spPr>
          <a:xfrm xmlns:a="http://schemas.openxmlformats.org/drawingml/2006/main">
            <a:off x="762000" y="5000625"/>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424"/>
          </a:bodyPr>
          <a:lstStyle xmlns:a="http://schemas.openxmlformats.org/drawingml/2006/main"/>
          <a:p xmlns:a="http://schemas.openxmlformats.org/drawingml/2006/main">
            <a:pPr algn="l">
              <a:defRPr sz="1650" b="1">
                <a:solidFill>
                  <a:srgbClr val="1677A6"/>
                </a:solidFill>
                <a:latin typeface="DejaVu Sans"/>
                <a:ea typeface="DejaVu Sans"/>
                <a:cs typeface="DejaVu Sans"/>
              </a:defRPr>
            </a:pPr>
            <a:r>
              <a:rPr sz="1650" b="1">
                <a:solidFill>
                  <a:srgbClr val="1677A6"/>
                </a:solidFill>
                <a:latin typeface="DejaVu Sans"/>
                <a:ea typeface="DejaVu Sans"/>
                <a:cs typeface="DejaVu Sans"/>
              </a:rPr>
              <a:t>Questions for the student presentations</a:t>
            </a:r>
          </a:p>
        </p:txBody>
      </p:sp>
      <p:sp>
        <p:nvSpPr>
          <p:cNvPr id="7" name="">
            <a:extLst xmlns:a="http://schemas.openxmlformats.org/drawingml/2006/main">
              <a:ext uri="{FF2B5EF4-FFF2-40B4-BE49-F238E27FC236}">
                <a16:creationId xmlns:a16="http://schemas.microsoft.com/office/drawing/2014/main" id="{988ACEBC-F7B9-45AE-AC4E-77B2A99A887D}"/>
              </a:ext>
            </a:extLst>
          </p:cNvPr>
          <p:cNvSpPr>
            <a:spLocks xmlns:a="http://schemas.openxmlformats.org/drawingml/2006/main" noGrp="1"/>
          </p:cNvSpPr>
          <p:nvPr/>
        </p:nvSpPr>
        <p:spPr>
          <a:xfrm xmlns:a="http://schemas.openxmlformats.org/drawingml/2006/main">
            <a:off x="762000" y="5429250"/>
            <a:ext cx="10572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296"/>
          </a:bodyPr>
          <a:lstStyle xmlns:a="http://schemas.openxmlformats.org/drawingml/2006/main"/>
          <a:p xmlns:a="http://schemas.openxmlformats.org/drawingml/2006/main">
            <a:pPr algn="l">
              <a:defRPr sz="1350" b="0">
                <a:solidFill>
                  <a:srgbClr val="152331"/>
                </a:solidFill>
                <a:latin typeface="DejaVu Sans"/>
                <a:ea typeface="DejaVu Sans"/>
                <a:cs typeface="DejaVu Sans"/>
              </a:defRPr>
            </a:pPr>
            <a:r>
              <a:rPr sz="1350" b="0">
                <a:solidFill>
                  <a:srgbClr val="152331"/>
                </a:solidFill>
                <a:latin typeface="DejaVu Sans"/>
                <a:ea typeface="DejaVu Sans"/>
                <a:cs typeface="DejaVu Sans"/>
              </a:rPr>
              <a:t>Which search bottleneck did each system actually remove?  What evidence separates memorization from discovery?  How should we allocate compute among files, hypotheses, and exploit attempts?  What verifier can replace ASan for logic vulnerabilities?</a:t>
            </a:r>
          </a:p>
        </p:txBody>
      </p:sp>
    </p:spTree>
    <p:extLst>
      <p:ext uri="{BB962C8B-B14F-4D97-AF65-F5344CB8AC3E}">
        <p14:creationId xmlns:p14="http://schemas.microsoft.com/office/powerpoint/2010/main" val="192145562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2026-09-15T15:03:53.6930000Z</dcterms:created>
  <dcterms:modified xsi:type="dcterms:W3CDTF">2026-09-15T15:03:53.6930000Z</dcterms:modified>
</coreProperties>
</file>